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68"/>
  </p:notesMasterIdLst>
  <p:sldIdLst>
    <p:sldId id="330" r:id="rId2"/>
    <p:sldId id="350" r:id="rId3"/>
    <p:sldId id="336" r:id="rId4"/>
    <p:sldId id="340" r:id="rId5"/>
    <p:sldId id="347" r:id="rId6"/>
    <p:sldId id="348" r:id="rId7"/>
    <p:sldId id="339" r:id="rId8"/>
    <p:sldId id="357" r:id="rId9"/>
    <p:sldId id="358" r:id="rId10"/>
    <p:sldId id="351" r:id="rId11"/>
    <p:sldId id="355" r:id="rId12"/>
    <p:sldId id="352" r:id="rId13"/>
    <p:sldId id="331" r:id="rId14"/>
    <p:sldId id="337" r:id="rId15"/>
    <p:sldId id="372" r:id="rId16"/>
    <p:sldId id="373" r:id="rId17"/>
    <p:sldId id="349" r:id="rId18"/>
    <p:sldId id="374" r:id="rId19"/>
    <p:sldId id="332" r:id="rId20"/>
    <p:sldId id="380" r:id="rId21"/>
    <p:sldId id="333" r:id="rId22"/>
    <p:sldId id="375" r:id="rId23"/>
    <p:sldId id="376" r:id="rId24"/>
    <p:sldId id="377" r:id="rId25"/>
    <p:sldId id="379" r:id="rId26"/>
    <p:sldId id="390" r:id="rId27"/>
    <p:sldId id="383" r:id="rId28"/>
    <p:sldId id="384" r:id="rId29"/>
    <p:sldId id="381" r:id="rId30"/>
    <p:sldId id="391" r:id="rId31"/>
    <p:sldId id="343" r:id="rId32"/>
    <p:sldId id="393" r:id="rId33"/>
    <p:sldId id="394" r:id="rId34"/>
    <p:sldId id="396" r:id="rId35"/>
    <p:sldId id="397" r:id="rId36"/>
    <p:sldId id="378" r:id="rId37"/>
    <p:sldId id="400" r:id="rId38"/>
    <p:sldId id="401" r:id="rId39"/>
    <p:sldId id="402" r:id="rId40"/>
    <p:sldId id="403" r:id="rId41"/>
    <p:sldId id="386" r:id="rId42"/>
    <p:sldId id="388" r:id="rId43"/>
    <p:sldId id="398" r:id="rId44"/>
    <p:sldId id="387" r:id="rId45"/>
    <p:sldId id="404" r:id="rId46"/>
    <p:sldId id="405" r:id="rId47"/>
    <p:sldId id="407" r:id="rId48"/>
    <p:sldId id="406" r:id="rId49"/>
    <p:sldId id="413" r:id="rId50"/>
    <p:sldId id="411" r:id="rId51"/>
    <p:sldId id="412" r:id="rId52"/>
    <p:sldId id="409" r:id="rId53"/>
    <p:sldId id="408" r:id="rId54"/>
    <p:sldId id="415" r:id="rId55"/>
    <p:sldId id="418" r:id="rId56"/>
    <p:sldId id="416" r:id="rId57"/>
    <p:sldId id="417" r:id="rId58"/>
    <p:sldId id="346" r:id="rId59"/>
    <p:sldId id="365" r:id="rId60"/>
    <p:sldId id="366" r:id="rId61"/>
    <p:sldId id="367" r:id="rId62"/>
    <p:sldId id="368" r:id="rId63"/>
    <p:sldId id="369" r:id="rId64"/>
    <p:sldId id="370" r:id="rId65"/>
    <p:sldId id="371" r:id="rId66"/>
    <p:sldId id="344" r:id="rId67"/>
  </p:sldIdLst>
  <p:sldSz cx="9144000" cy="6858000" type="screen4x3"/>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6BDD319-95DC-4903-8500-E4B6C19D1C19}">
          <p14:sldIdLst>
            <p14:sldId id="330"/>
            <p14:sldId id="350"/>
            <p14:sldId id="336"/>
            <p14:sldId id="340"/>
            <p14:sldId id="347"/>
            <p14:sldId id="348"/>
            <p14:sldId id="339"/>
            <p14:sldId id="357"/>
            <p14:sldId id="358"/>
            <p14:sldId id="351"/>
            <p14:sldId id="355"/>
            <p14:sldId id="352"/>
            <p14:sldId id="331"/>
            <p14:sldId id="337"/>
            <p14:sldId id="372"/>
            <p14:sldId id="373"/>
            <p14:sldId id="349"/>
            <p14:sldId id="374"/>
            <p14:sldId id="332"/>
            <p14:sldId id="380"/>
            <p14:sldId id="333"/>
            <p14:sldId id="375"/>
            <p14:sldId id="376"/>
            <p14:sldId id="377"/>
            <p14:sldId id="379"/>
            <p14:sldId id="390"/>
            <p14:sldId id="383"/>
            <p14:sldId id="384"/>
            <p14:sldId id="381"/>
            <p14:sldId id="391"/>
            <p14:sldId id="343"/>
            <p14:sldId id="393"/>
            <p14:sldId id="394"/>
            <p14:sldId id="396"/>
            <p14:sldId id="397"/>
            <p14:sldId id="378"/>
            <p14:sldId id="400"/>
            <p14:sldId id="401"/>
            <p14:sldId id="402"/>
            <p14:sldId id="403"/>
            <p14:sldId id="386"/>
            <p14:sldId id="388"/>
            <p14:sldId id="398"/>
            <p14:sldId id="387"/>
            <p14:sldId id="404"/>
            <p14:sldId id="405"/>
            <p14:sldId id="407"/>
            <p14:sldId id="406"/>
            <p14:sldId id="413"/>
            <p14:sldId id="411"/>
            <p14:sldId id="412"/>
            <p14:sldId id="409"/>
            <p14:sldId id="408"/>
            <p14:sldId id="415"/>
            <p14:sldId id="418"/>
            <p14:sldId id="416"/>
            <p14:sldId id="417"/>
            <p14:sldId id="346"/>
            <p14:sldId id="365"/>
            <p14:sldId id="366"/>
            <p14:sldId id="367"/>
            <p14:sldId id="368"/>
            <p14:sldId id="369"/>
            <p14:sldId id="370"/>
            <p14:sldId id="371"/>
            <p14:sldId id="3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038" autoAdjust="0"/>
    <p:restoredTop sz="86391"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1120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211C8-49E7-415E-8E5D-37F9AB9436E0}" type="datetimeFigureOut">
              <a:rPr lang="en-US" smtClean="0"/>
              <a:pPr/>
              <a:t>4/10/2020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55B4A7-8D8D-43D1-891A-E19F95B088B0}" type="slidenum">
              <a:rPr lang="en-US" smtClean="0"/>
              <a:pPr/>
              <a:t>‹#›</a:t>
            </a:fld>
            <a:endParaRPr lang="en-US"/>
          </a:p>
        </p:txBody>
      </p:sp>
    </p:spTree>
    <p:extLst>
      <p:ext uri="{BB962C8B-B14F-4D97-AF65-F5344CB8AC3E}">
        <p14:creationId xmlns:p14="http://schemas.microsoft.com/office/powerpoint/2010/main" val="15040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Preparing for battle with disease consisted of three sub-categories, namely, “using effective training techniques,” “accepting the role of the elder family member in treatment,” and “development of knowledge and professional skills”</a:t>
            </a:r>
            <a:r>
              <a:rPr lang="ru-RU" dirty="0" smtClean="0"/>
              <a:t>.</a:t>
            </a:r>
            <a:endParaRPr lang="ru-RU" dirty="0"/>
          </a:p>
        </p:txBody>
      </p:sp>
      <p:sp>
        <p:nvSpPr>
          <p:cNvPr id="4" name="Номер слайда 3"/>
          <p:cNvSpPr>
            <a:spLocks noGrp="1"/>
          </p:cNvSpPr>
          <p:nvPr>
            <p:ph type="sldNum" sz="quarter" idx="10"/>
          </p:nvPr>
        </p:nvSpPr>
        <p:spPr/>
        <p:txBody>
          <a:bodyPr/>
          <a:lstStyle/>
          <a:p>
            <a:fld id="{B055B4A7-8D8D-43D1-891A-E19F95B088B0}" type="slidenum">
              <a:rPr lang="en-US" smtClean="0"/>
              <a:pPr/>
              <a:t>30</a:t>
            </a:fld>
            <a:endParaRPr lang="en-US"/>
          </a:p>
        </p:txBody>
      </p:sp>
    </p:spTree>
    <p:extLst>
      <p:ext uri="{BB962C8B-B14F-4D97-AF65-F5344CB8AC3E}">
        <p14:creationId xmlns:p14="http://schemas.microsoft.com/office/powerpoint/2010/main" val="14395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Type 2 immunity Virus and inhaled allergens activated lung dendritic cells (DCs) to release the CC-</a:t>
            </a:r>
            <a:r>
              <a:rPr lang="en-US" dirty="0" err="1" smtClean="0"/>
              <a:t>chemokines</a:t>
            </a:r>
            <a:r>
              <a:rPr lang="en-US" dirty="0" smtClean="0"/>
              <a:t> ligand 17 (CCL17) and CCL22 which recruit T helper 2 (Th2) cells and group innate lymphoid cells (ILC2s). Activation of the transcription factor GATA3 and STAT6 in Th2 cells and ILC2s leads to secret of the cytokines IL-4, IL-5, IL-9, IL-13. These cytokines regulated </a:t>
            </a:r>
            <a:r>
              <a:rPr lang="en-US" dirty="0" err="1" smtClean="0"/>
              <a:t>IgE</a:t>
            </a:r>
            <a:r>
              <a:rPr lang="en-US" dirty="0" smtClean="0"/>
              <a:t> synthesis, </a:t>
            </a:r>
            <a:r>
              <a:rPr lang="en-US" dirty="0" err="1" smtClean="0"/>
              <a:t>eosinophilic</a:t>
            </a:r>
            <a:r>
              <a:rPr lang="en-US" dirty="0" smtClean="0"/>
              <a:t> proliferation, mast cells proliferation, and airway </a:t>
            </a:r>
            <a:r>
              <a:rPr lang="en-US" dirty="0" err="1" smtClean="0"/>
              <a:t>hyperreactivity</a:t>
            </a:r>
            <a:r>
              <a:rPr lang="en-US" dirty="0" smtClean="0"/>
              <a:t> (AHR) respectively. Epithelial cells also producing </a:t>
            </a:r>
            <a:r>
              <a:rPr lang="en-US" dirty="0" err="1" smtClean="0"/>
              <a:t>alarmins</a:t>
            </a:r>
            <a:r>
              <a:rPr lang="en-US" dirty="0" smtClean="0"/>
              <a:t>, including </a:t>
            </a:r>
            <a:r>
              <a:rPr lang="en-US" dirty="0" err="1" smtClean="0"/>
              <a:t>thymic</a:t>
            </a:r>
            <a:r>
              <a:rPr lang="en-US" dirty="0" smtClean="0"/>
              <a:t> stromal </a:t>
            </a:r>
            <a:r>
              <a:rPr lang="en-US" dirty="0" err="1" smtClean="0"/>
              <a:t>lymphopoietin</a:t>
            </a:r>
            <a:r>
              <a:rPr lang="en-US" dirty="0" smtClean="0"/>
              <a:t> (TSLP), Il-25 and IL-33, which are “upstream” cytokines in the </a:t>
            </a:r>
            <a:r>
              <a:rPr lang="en-US" dirty="0" err="1" smtClean="0"/>
              <a:t>eosinophilic</a:t>
            </a:r>
            <a:r>
              <a:rPr lang="en-US" dirty="0" smtClean="0"/>
              <a:t> response.  STAT= Signal transduction and activator of transcription </a:t>
            </a:r>
            <a:r>
              <a:rPr lang="ru-RU" dirty="0" smtClean="0"/>
              <a:t>.</a:t>
            </a:r>
            <a:endParaRPr lang="ru-RU" dirty="0"/>
          </a:p>
        </p:txBody>
      </p:sp>
      <p:sp>
        <p:nvSpPr>
          <p:cNvPr id="4" name="Номер слайда 3"/>
          <p:cNvSpPr>
            <a:spLocks noGrp="1"/>
          </p:cNvSpPr>
          <p:nvPr>
            <p:ph type="sldNum" sz="quarter" idx="10"/>
          </p:nvPr>
        </p:nvSpPr>
        <p:spPr/>
        <p:txBody>
          <a:bodyPr/>
          <a:lstStyle/>
          <a:p>
            <a:fld id="{B055B4A7-8D8D-43D1-891A-E19F95B088B0}" type="slidenum">
              <a:rPr lang="en-US" smtClean="0"/>
              <a:pPr/>
              <a:t>34</a:t>
            </a:fld>
            <a:endParaRPr lang="en-US"/>
          </a:p>
        </p:txBody>
      </p:sp>
    </p:spTree>
    <p:extLst>
      <p:ext uri="{BB962C8B-B14F-4D97-AF65-F5344CB8AC3E}">
        <p14:creationId xmlns:p14="http://schemas.microsoft.com/office/powerpoint/2010/main" val="283350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BA, COPD, and ACO BA and COPD have distinct features, with different cells, mediators and consequences of inflammation as well as different response to treatment with corticosteroids. Approximately 15% of patients have features of BA and COPD (ACO)</a:t>
            </a:r>
            <a:endParaRPr lang="ru-RU" dirty="0"/>
          </a:p>
        </p:txBody>
      </p:sp>
      <p:sp>
        <p:nvSpPr>
          <p:cNvPr id="4" name="Номер слайда 3"/>
          <p:cNvSpPr>
            <a:spLocks noGrp="1"/>
          </p:cNvSpPr>
          <p:nvPr>
            <p:ph type="sldNum" sz="quarter" idx="10"/>
          </p:nvPr>
        </p:nvSpPr>
        <p:spPr/>
        <p:txBody>
          <a:bodyPr/>
          <a:lstStyle/>
          <a:p>
            <a:fld id="{B055B4A7-8D8D-43D1-891A-E19F95B088B0}" type="slidenum">
              <a:rPr lang="en-US" smtClean="0"/>
              <a:pPr/>
              <a:t>42</a:t>
            </a:fld>
            <a:endParaRPr lang="en-US"/>
          </a:p>
        </p:txBody>
      </p:sp>
    </p:spTree>
    <p:extLst>
      <p:ext uri="{BB962C8B-B14F-4D97-AF65-F5344CB8AC3E}">
        <p14:creationId xmlns:p14="http://schemas.microsoft.com/office/powerpoint/2010/main" val="1477346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Diagram showing the difference between non-resistant bacteria and drug resistant bacteria. Non-resistant bacteria multiply, and upon drug treatment, the bacteria die. Drug resistant bacteria multiply as well, but upon drug treatment, the bacteria continue to spread.</a:t>
            </a:r>
            <a:endParaRPr lang="ru-RU" dirty="0"/>
          </a:p>
        </p:txBody>
      </p:sp>
      <p:sp>
        <p:nvSpPr>
          <p:cNvPr id="4" name="Номер слайда 3"/>
          <p:cNvSpPr>
            <a:spLocks noGrp="1"/>
          </p:cNvSpPr>
          <p:nvPr>
            <p:ph type="sldNum" sz="quarter" idx="10"/>
          </p:nvPr>
        </p:nvSpPr>
        <p:spPr/>
        <p:txBody>
          <a:bodyPr/>
          <a:lstStyle/>
          <a:p>
            <a:fld id="{B055B4A7-8D8D-43D1-891A-E19F95B088B0}" type="slidenum">
              <a:rPr lang="en-US" smtClean="0"/>
              <a:pPr/>
              <a:t>50</a:t>
            </a:fld>
            <a:endParaRPr lang="en-US"/>
          </a:p>
        </p:txBody>
      </p:sp>
    </p:spTree>
    <p:extLst>
      <p:ext uri="{BB962C8B-B14F-4D97-AF65-F5344CB8AC3E}">
        <p14:creationId xmlns:p14="http://schemas.microsoft.com/office/powerpoint/2010/main" val="1411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Diagram showing that when bacteria </a:t>
            </a:r>
            <a:r>
              <a:rPr lang="en-US" dirty="0" err="1" smtClean="0"/>
              <a:t>mulitply</a:t>
            </a:r>
            <a:r>
              <a:rPr lang="en-US" dirty="0" smtClean="0"/>
              <a:t> some will mutate. Some of those mutations can make the bacteria resistance to drug treatment. In the presence of the drugs, only the resistant bacteria survive and then multiply and thrive. </a:t>
            </a:r>
            <a:endParaRPr lang="ru-RU" dirty="0"/>
          </a:p>
        </p:txBody>
      </p:sp>
      <p:sp>
        <p:nvSpPr>
          <p:cNvPr id="4" name="Номер слайда 3"/>
          <p:cNvSpPr>
            <a:spLocks noGrp="1"/>
          </p:cNvSpPr>
          <p:nvPr>
            <p:ph type="sldNum" sz="quarter" idx="10"/>
          </p:nvPr>
        </p:nvSpPr>
        <p:spPr/>
        <p:txBody>
          <a:bodyPr/>
          <a:lstStyle/>
          <a:p>
            <a:fld id="{B055B4A7-8D8D-43D1-891A-E19F95B088B0}" type="slidenum">
              <a:rPr lang="en-US" smtClean="0"/>
              <a:pPr/>
              <a:t>51</a:t>
            </a:fld>
            <a:endParaRPr lang="en-US"/>
          </a:p>
        </p:txBody>
      </p:sp>
    </p:spTree>
    <p:extLst>
      <p:ext uri="{BB962C8B-B14F-4D97-AF65-F5344CB8AC3E}">
        <p14:creationId xmlns:p14="http://schemas.microsoft.com/office/powerpoint/2010/main" val="5007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Diagram showing how gene transfer facilitates the spread of drug resistance. Bacteria multiply by the billions. Bacteria that have drug resistant DNA may transfer a copy of these genes to other bacteria. Non-resistant bacteria </a:t>
            </a:r>
            <a:r>
              <a:rPr lang="en-US" dirty="0" err="1" smtClean="0"/>
              <a:t>recieve</a:t>
            </a:r>
            <a:r>
              <a:rPr lang="en-US" dirty="0" smtClean="0"/>
              <a:t> the new DNA and become resistant to drugs. In the presence of drugs, only drug-resistant bacteria survive. The drug resistant bacteria multiply and thrive.</a:t>
            </a:r>
            <a:endParaRPr lang="ru-RU" dirty="0"/>
          </a:p>
        </p:txBody>
      </p:sp>
      <p:sp>
        <p:nvSpPr>
          <p:cNvPr id="4" name="Номер слайда 3"/>
          <p:cNvSpPr>
            <a:spLocks noGrp="1"/>
          </p:cNvSpPr>
          <p:nvPr>
            <p:ph type="sldNum" sz="quarter" idx="10"/>
          </p:nvPr>
        </p:nvSpPr>
        <p:spPr/>
        <p:txBody>
          <a:bodyPr/>
          <a:lstStyle/>
          <a:p>
            <a:fld id="{B055B4A7-8D8D-43D1-891A-E19F95B088B0}" type="slidenum">
              <a:rPr lang="en-US" smtClean="0"/>
              <a:pPr/>
              <a:t>52</a:t>
            </a:fld>
            <a:endParaRPr lang="en-US"/>
          </a:p>
        </p:txBody>
      </p:sp>
    </p:spTree>
    <p:extLst>
      <p:ext uri="{BB962C8B-B14F-4D97-AF65-F5344CB8AC3E}">
        <p14:creationId xmlns:p14="http://schemas.microsoft.com/office/powerpoint/2010/main" val="188826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055B4A7-8D8D-43D1-891A-E19F95B088B0}" type="slidenum">
              <a:rPr lang="en-US" smtClean="0"/>
              <a:pPr/>
              <a:t>53</a:t>
            </a:fld>
            <a:endParaRPr lang="en-US"/>
          </a:p>
        </p:txBody>
      </p:sp>
    </p:spTree>
    <p:extLst>
      <p:ext uri="{BB962C8B-B14F-4D97-AF65-F5344CB8AC3E}">
        <p14:creationId xmlns:p14="http://schemas.microsoft.com/office/powerpoint/2010/main" val="257180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C6ABA5A-1F8E-45D6-B1A8-36B1AE972299}" type="datetimeFigureOut">
              <a:rPr lang="en-US" smtClean="0"/>
              <a:pPr>
                <a:defRPr/>
              </a:pPr>
              <a:t>4/10/2020</a:t>
            </a:fld>
            <a:endParaRPr lang="en-US"/>
          </a:p>
        </p:txBody>
      </p:sp>
      <p:sp>
        <p:nvSpPr>
          <p:cNvPr id="5" name="Footer Placeholder 4"/>
          <p:cNvSpPr>
            <a:spLocks noGrp="1"/>
          </p:cNvSpPr>
          <p:nvPr>
            <p:ph type="ftr" sz="quarter" idx="11"/>
          </p:nvPr>
        </p:nvSpPr>
        <p:spPr/>
        <p:txBody>
          <a:bodyPr/>
          <a:lstStyle/>
          <a:p>
            <a:pPr>
              <a:defRPr/>
            </a:pPr>
            <a:endParaRPr lang="en-US">
              <a:solidFill>
                <a:srgbClr val="44697D"/>
              </a:solidFill>
            </a:endParaRPr>
          </a:p>
        </p:txBody>
      </p:sp>
      <p:sp>
        <p:nvSpPr>
          <p:cNvPr id="6" name="Slide Number Placeholder 5"/>
          <p:cNvSpPr>
            <a:spLocks noGrp="1"/>
          </p:cNvSpPr>
          <p:nvPr>
            <p:ph type="sldNum" sz="quarter" idx="12"/>
          </p:nvPr>
        </p:nvSpPr>
        <p:spPr/>
        <p:txBody>
          <a:bodyPr/>
          <a:lstStyle/>
          <a:p>
            <a:pPr>
              <a:defRPr/>
            </a:pPr>
            <a:fld id="{C9732FB0-5F3B-4889-8D80-FEA6F67C7C01}" type="slidenum">
              <a:rPr lang="en-US" smtClean="0">
                <a:solidFill>
                  <a:srgbClr val="44697D"/>
                </a:solidFill>
              </a:rPr>
              <a:pPr>
                <a:defRPr/>
              </a:pPr>
              <a:t>‹#›</a:t>
            </a:fld>
            <a:endParaRPr lang="en-US">
              <a:solidFill>
                <a:srgbClr val="44697D"/>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FB64588-A025-45F0-A8B5-D5C0F074FDC4}" type="datetimeFigureOut">
              <a:rPr lang="en-US" smtClean="0"/>
              <a:pPr>
                <a:defRPr/>
              </a:pPr>
              <a:t>4/10/2020</a:t>
            </a:fld>
            <a:endParaRPr lang="en-US"/>
          </a:p>
        </p:txBody>
      </p:sp>
      <p:sp>
        <p:nvSpPr>
          <p:cNvPr id="5" name="Footer Placeholder 4"/>
          <p:cNvSpPr>
            <a:spLocks noGrp="1"/>
          </p:cNvSpPr>
          <p:nvPr>
            <p:ph type="ftr" sz="quarter" idx="11"/>
          </p:nvPr>
        </p:nvSpPr>
        <p:spPr/>
        <p:txBody>
          <a:bodyPr/>
          <a:lstStyle/>
          <a:p>
            <a:pPr>
              <a:defRPr/>
            </a:pPr>
            <a:endParaRPr lang="en-US">
              <a:solidFill>
                <a:srgbClr val="44697D"/>
              </a:solidFill>
            </a:endParaRPr>
          </a:p>
        </p:txBody>
      </p:sp>
      <p:sp>
        <p:nvSpPr>
          <p:cNvPr id="6" name="Slide Number Placeholder 5"/>
          <p:cNvSpPr>
            <a:spLocks noGrp="1"/>
          </p:cNvSpPr>
          <p:nvPr>
            <p:ph type="sldNum" sz="quarter" idx="12"/>
          </p:nvPr>
        </p:nvSpPr>
        <p:spPr/>
        <p:txBody>
          <a:bodyPr/>
          <a:lstStyle/>
          <a:p>
            <a:pPr>
              <a:defRPr/>
            </a:pPr>
            <a:fld id="{BB0372D1-42BD-405B-95DD-DC5259734AD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40389F7-CC06-4DEF-A521-4F105D57F022}" type="datetimeFigureOut">
              <a:rPr lang="en-US" smtClean="0"/>
              <a:pPr>
                <a:defRPr/>
              </a:pPr>
              <a:t>4/10/2020</a:t>
            </a:fld>
            <a:endParaRPr lang="en-US"/>
          </a:p>
        </p:txBody>
      </p:sp>
      <p:sp>
        <p:nvSpPr>
          <p:cNvPr id="5" name="Footer Placeholder 4"/>
          <p:cNvSpPr>
            <a:spLocks noGrp="1"/>
          </p:cNvSpPr>
          <p:nvPr>
            <p:ph type="ftr" sz="quarter" idx="11"/>
          </p:nvPr>
        </p:nvSpPr>
        <p:spPr/>
        <p:txBody>
          <a:bodyPr/>
          <a:lstStyle/>
          <a:p>
            <a:pPr>
              <a:defRPr/>
            </a:pPr>
            <a:endParaRPr lang="en-US">
              <a:solidFill>
                <a:srgbClr val="44697D"/>
              </a:solidFill>
            </a:endParaRPr>
          </a:p>
        </p:txBody>
      </p:sp>
      <p:sp>
        <p:nvSpPr>
          <p:cNvPr id="6" name="Slide Number Placeholder 5"/>
          <p:cNvSpPr>
            <a:spLocks noGrp="1"/>
          </p:cNvSpPr>
          <p:nvPr>
            <p:ph type="sldNum" sz="quarter" idx="12"/>
          </p:nvPr>
        </p:nvSpPr>
        <p:spPr/>
        <p:txBody>
          <a:bodyPr/>
          <a:lstStyle/>
          <a:p>
            <a:pPr>
              <a:defRPr/>
            </a:pPr>
            <a:fld id="{07F65D3C-8194-41A5-AE00-36BF70E49388}"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2E541EB-9FAC-4AF5-883F-0E24A636DEAF}" type="datetimeFigureOut">
              <a:rPr lang="en-US" smtClean="0"/>
              <a:pPr>
                <a:defRPr/>
              </a:pPr>
              <a:t>4/10/2020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44697D"/>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22EEAE-25CB-491C-976A-FCE9DDA19745}"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28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85562AF-3F36-4B3B-AEDC-89D9C91F856E}" type="datetimeFigureOut">
              <a:rPr lang="en-US" smtClean="0"/>
              <a:pPr>
                <a:defRPr/>
              </a:pPr>
              <a:t>4/10/2020</a:t>
            </a:fld>
            <a:endParaRPr lang="en-US"/>
          </a:p>
        </p:txBody>
      </p:sp>
      <p:sp>
        <p:nvSpPr>
          <p:cNvPr id="5" name="Footer Placeholder 4"/>
          <p:cNvSpPr>
            <a:spLocks noGrp="1"/>
          </p:cNvSpPr>
          <p:nvPr>
            <p:ph type="ftr" sz="quarter" idx="11"/>
          </p:nvPr>
        </p:nvSpPr>
        <p:spPr/>
        <p:txBody>
          <a:bodyPr/>
          <a:lstStyle/>
          <a:p>
            <a:pPr>
              <a:defRPr/>
            </a:pPr>
            <a:endParaRPr lang="en-US">
              <a:solidFill>
                <a:srgbClr val="44697D"/>
              </a:solidFill>
            </a:endParaRPr>
          </a:p>
        </p:txBody>
      </p:sp>
      <p:sp>
        <p:nvSpPr>
          <p:cNvPr id="6" name="Slide Number Placeholder 5"/>
          <p:cNvSpPr>
            <a:spLocks noGrp="1"/>
          </p:cNvSpPr>
          <p:nvPr>
            <p:ph type="sldNum" sz="quarter" idx="12"/>
          </p:nvPr>
        </p:nvSpPr>
        <p:spPr/>
        <p:txBody>
          <a:bodyPr/>
          <a:lstStyle/>
          <a:p>
            <a:pPr>
              <a:defRPr/>
            </a:pPr>
            <a:fld id="{1AB17FF0-5DF7-4C63-9DA4-03E59E48FB2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1BC6E37-9DE5-4730-9498-3AFF7A4DC9A6}" type="datetimeFigureOut">
              <a:rPr lang="en-US" smtClean="0"/>
              <a:pPr>
                <a:defRPr/>
              </a:pPr>
              <a:t>4/10/2020</a:t>
            </a:fld>
            <a:endParaRPr lang="en-US"/>
          </a:p>
        </p:txBody>
      </p:sp>
      <p:sp>
        <p:nvSpPr>
          <p:cNvPr id="5" name="Footer Placeholder 4"/>
          <p:cNvSpPr>
            <a:spLocks noGrp="1"/>
          </p:cNvSpPr>
          <p:nvPr>
            <p:ph type="ftr" sz="quarter" idx="11"/>
          </p:nvPr>
        </p:nvSpPr>
        <p:spPr/>
        <p:txBody>
          <a:bodyPr/>
          <a:lstStyle/>
          <a:p>
            <a:pPr>
              <a:defRPr/>
            </a:pPr>
            <a:endParaRPr lang="en-US">
              <a:solidFill>
                <a:srgbClr val="44697D"/>
              </a:solidFill>
            </a:endParaRPr>
          </a:p>
        </p:txBody>
      </p:sp>
      <p:sp>
        <p:nvSpPr>
          <p:cNvPr id="6" name="Slide Number Placeholder 5"/>
          <p:cNvSpPr>
            <a:spLocks noGrp="1"/>
          </p:cNvSpPr>
          <p:nvPr>
            <p:ph type="sldNum" sz="quarter" idx="12"/>
          </p:nvPr>
        </p:nvSpPr>
        <p:spPr/>
        <p:txBody>
          <a:bodyPr/>
          <a:lstStyle/>
          <a:p>
            <a:pPr>
              <a:defRPr/>
            </a:pPr>
            <a:fld id="{753E7832-96AE-4158-897E-3BF543997B1D}"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180AA980-D6A7-4FBE-8DA6-E33CFB8EE616}" type="datetimeFigureOut">
              <a:rPr lang="en-US" smtClean="0"/>
              <a:pPr>
                <a:defRPr/>
              </a:pPr>
              <a:t>4/10/2020</a:t>
            </a:fld>
            <a:endParaRPr lang="en-US"/>
          </a:p>
        </p:txBody>
      </p:sp>
      <p:sp>
        <p:nvSpPr>
          <p:cNvPr id="6" name="Footer Placeholder 5"/>
          <p:cNvSpPr>
            <a:spLocks noGrp="1"/>
          </p:cNvSpPr>
          <p:nvPr>
            <p:ph type="ftr" sz="quarter" idx="11"/>
          </p:nvPr>
        </p:nvSpPr>
        <p:spPr/>
        <p:txBody>
          <a:bodyPr/>
          <a:lstStyle/>
          <a:p>
            <a:pPr>
              <a:defRPr/>
            </a:pPr>
            <a:endParaRPr lang="en-US">
              <a:solidFill>
                <a:srgbClr val="44697D"/>
              </a:solidFill>
            </a:endParaRPr>
          </a:p>
        </p:txBody>
      </p:sp>
      <p:sp>
        <p:nvSpPr>
          <p:cNvPr id="7" name="Slide Number Placeholder 6"/>
          <p:cNvSpPr>
            <a:spLocks noGrp="1"/>
          </p:cNvSpPr>
          <p:nvPr>
            <p:ph type="sldNum" sz="quarter" idx="12"/>
          </p:nvPr>
        </p:nvSpPr>
        <p:spPr/>
        <p:txBody>
          <a:bodyPr/>
          <a:lstStyle/>
          <a:p>
            <a:pPr>
              <a:defRPr/>
            </a:pPr>
            <a:fld id="{1E653877-FC9F-4B83-A12C-FA10D76A759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883AD00-40A2-481F-8339-C49CDECC29E8}" type="datetimeFigureOut">
              <a:rPr lang="en-US" smtClean="0"/>
              <a:pPr>
                <a:defRPr/>
              </a:pPr>
              <a:t>4/10/2020</a:t>
            </a:fld>
            <a:endParaRPr lang="en-US"/>
          </a:p>
        </p:txBody>
      </p:sp>
      <p:sp>
        <p:nvSpPr>
          <p:cNvPr id="8" name="Footer Placeholder 7"/>
          <p:cNvSpPr>
            <a:spLocks noGrp="1"/>
          </p:cNvSpPr>
          <p:nvPr>
            <p:ph type="ftr" sz="quarter" idx="11"/>
          </p:nvPr>
        </p:nvSpPr>
        <p:spPr/>
        <p:txBody>
          <a:bodyPr/>
          <a:lstStyle/>
          <a:p>
            <a:pPr>
              <a:defRPr/>
            </a:pPr>
            <a:endParaRPr lang="en-US">
              <a:solidFill>
                <a:srgbClr val="44697D"/>
              </a:solidFill>
            </a:endParaRPr>
          </a:p>
        </p:txBody>
      </p:sp>
      <p:sp>
        <p:nvSpPr>
          <p:cNvPr id="9" name="Slide Number Placeholder 8"/>
          <p:cNvSpPr>
            <a:spLocks noGrp="1"/>
          </p:cNvSpPr>
          <p:nvPr>
            <p:ph type="sldNum" sz="quarter" idx="12"/>
          </p:nvPr>
        </p:nvSpPr>
        <p:spPr/>
        <p:txBody>
          <a:bodyPr/>
          <a:lstStyle/>
          <a:p>
            <a:pPr>
              <a:defRPr/>
            </a:pPr>
            <a:fld id="{477CE339-13A3-4D74-875E-F8748C67E08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F86FEC3-C42C-4060-9C04-19CFD2454161}" type="datetimeFigureOut">
              <a:rPr lang="en-US" smtClean="0"/>
              <a:pPr>
                <a:defRPr/>
              </a:pPr>
              <a:t>4/10/2020</a:t>
            </a:fld>
            <a:endParaRPr lang="en-US"/>
          </a:p>
        </p:txBody>
      </p:sp>
      <p:sp>
        <p:nvSpPr>
          <p:cNvPr id="4" name="Footer Placeholder 3"/>
          <p:cNvSpPr>
            <a:spLocks noGrp="1"/>
          </p:cNvSpPr>
          <p:nvPr>
            <p:ph type="ftr" sz="quarter" idx="11"/>
          </p:nvPr>
        </p:nvSpPr>
        <p:spPr/>
        <p:txBody>
          <a:bodyPr/>
          <a:lstStyle/>
          <a:p>
            <a:pPr>
              <a:defRPr/>
            </a:pPr>
            <a:endParaRPr lang="en-US">
              <a:solidFill>
                <a:srgbClr val="44697D"/>
              </a:solidFill>
            </a:endParaRPr>
          </a:p>
        </p:txBody>
      </p:sp>
      <p:sp>
        <p:nvSpPr>
          <p:cNvPr id="5" name="Slide Number Placeholder 4"/>
          <p:cNvSpPr>
            <a:spLocks noGrp="1"/>
          </p:cNvSpPr>
          <p:nvPr>
            <p:ph type="sldNum" sz="quarter" idx="12"/>
          </p:nvPr>
        </p:nvSpPr>
        <p:spPr/>
        <p:txBody>
          <a:bodyPr/>
          <a:lstStyle/>
          <a:p>
            <a:pPr>
              <a:defRPr/>
            </a:pPr>
            <a:fld id="{DEC7A1B5-0AA9-476A-9856-806127D97A7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EB75C5F-9205-457E-9C39-C7F9BCF9E86B}" type="datetimeFigureOut">
              <a:rPr lang="en-US" smtClean="0"/>
              <a:pPr>
                <a:defRPr/>
              </a:pPr>
              <a:t>4/10/2020</a:t>
            </a:fld>
            <a:endParaRPr lang="en-US"/>
          </a:p>
        </p:txBody>
      </p:sp>
      <p:sp>
        <p:nvSpPr>
          <p:cNvPr id="3" name="Footer Placeholder 2"/>
          <p:cNvSpPr>
            <a:spLocks noGrp="1"/>
          </p:cNvSpPr>
          <p:nvPr>
            <p:ph type="ftr" sz="quarter" idx="11"/>
          </p:nvPr>
        </p:nvSpPr>
        <p:spPr/>
        <p:txBody>
          <a:bodyPr/>
          <a:lstStyle/>
          <a:p>
            <a:pPr>
              <a:defRPr/>
            </a:pPr>
            <a:endParaRPr lang="en-US">
              <a:solidFill>
                <a:srgbClr val="44697D"/>
              </a:solidFill>
            </a:endParaRPr>
          </a:p>
        </p:txBody>
      </p:sp>
      <p:sp>
        <p:nvSpPr>
          <p:cNvPr id="4" name="Slide Number Placeholder 3"/>
          <p:cNvSpPr>
            <a:spLocks noGrp="1"/>
          </p:cNvSpPr>
          <p:nvPr>
            <p:ph type="sldNum" sz="quarter" idx="12"/>
          </p:nvPr>
        </p:nvSpPr>
        <p:spPr/>
        <p:txBody>
          <a:bodyPr/>
          <a:lstStyle/>
          <a:p>
            <a:pPr>
              <a:defRPr/>
            </a:pPr>
            <a:fld id="{E608806C-7E70-4A79-A50F-075B26C1664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7B35C20-9510-41B6-8DA4-306046A5C543}" type="datetimeFigureOut">
              <a:rPr lang="en-US" smtClean="0"/>
              <a:pPr>
                <a:defRPr/>
              </a:pPr>
              <a:t>4/10/2020</a:t>
            </a:fld>
            <a:endParaRPr lang="en-US"/>
          </a:p>
        </p:txBody>
      </p:sp>
      <p:sp>
        <p:nvSpPr>
          <p:cNvPr id="6" name="Footer Placeholder 5"/>
          <p:cNvSpPr>
            <a:spLocks noGrp="1"/>
          </p:cNvSpPr>
          <p:nvPr>
            <p:ph type="ftr" sz="quarter" idx="11"/>
          </p:nvPr>
        </p:nvSpPr>
        <p:spPr/>
        <p:txBody>
          <a:bodyPr/>
          <a:lstStyle/>
          <a:p>
            <a:pPr>
              <a:defRPr/>
            </a:pPr>
            <a:endParaRPr lang="en-US">
              <a:solidFill>
                <a:srgbClr val="44697D"/>
              </a:solidFill>
            </a:endParaRPr>
          </a:p>
        </p:txBody>
      </p:sp>
      <p:sp>
        <p:nvSpPr>
          <p:cNvPr id="7" name="Slide Number Placeholder 6"/>
          <p:cNvSpPr>
            <a:spLocks noGrp="1"/>
          </p:cNvSpPr>
          <p:nvPr>
            <p:ph type="sldNum" sz="quarter" idx="12"/>
          </p:nvPr>
        </p:nvSpPr>
        <p:spPr/>
        <p:txBody>
          <a:bodyPr/>
          <a:lstStyle/>
          <a:p>
            <a:pPr>
              <a:defRPr/>
            </a:pPr>
            <a:fld id="{236305AB-A8FC-4A70-B69A-C9AB1F45233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2CDE7FB-9380-4A42-B29C-1DF84F022A5A}" type="datetimeFigureOut">
              <a:rPr lang="en-US" smtClean="0"/>
              <a:pPr>
                <a:defRPr/>
              </a:pPr>
              <a:t>4/10/2020</a:t>
            </a:fld>
            <a:endParaRPr lang="en-US"/>
          </a:p>
        </p:txBody>
      </p:sp>
      <p:sp>
        <p:nvSpPr>
          <p:cNvPr id="6" name="Footer Placeholder 5"/>
          <p:cNvSpPr>
            <a:spLocks noGrp="1"/>
          </p:cNvSpPr>
          <p:nvPr>
            <p:ph type="ftr" sz="quarter" idx="11"/>
          </p:nvPr>
        </p:nvSpPr>
        <p:spPr/>
        <p:txBody>
          <a:bodyPr/>
          <a:lstStyle/>
          <a:p>
            <a:pPr>
              <a:defRPr/>
            </a:pPr>
            <a:endParaRPr lang="en-US">
              <a:solidFill>
                <a:srgbClr val="44697D"/>
              </a:solidFill>
            </a:endParaRPr>
          </a:p>
        </p:txBody>
      </p:sp>
      <p:sp>
        <p:nvSpPr>
          <p:cNvPr id="7" name="Slide Number Placeholder 6"/>
          <p:cNvSpPr>
            <a:spLocks noGrp="1"/>
          </p:cNvSpPr>
          <p:nvPr>
            <p:ph type="sldNum" sz="quarter" idx="12"/>
          </p:nvPr>
        </p:nvSpPr>
        <p:spPr/>
        <p:txBody>
          <a:bodyPr/>
          <a:lstStyle/>
          <a:p>
            <a:pPr>
              <a:defRPr/>
            </a:pPr>
            <a:fld id="{9A1AEE1B-EFC4-4E32-BF62-2E3B7022A13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2E541EB-9FAC-4AF5-883F-0E24A636DEAF}" type="datetimeFigureOut">
              <a:rPr lang="en-US" smtClean="0"/>
              <a:pPr>
                <a:defRPr/>
              </a:pPr>
              <a:t>4/10/2020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srgbClr val="44697D"/>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822EEAE-25CB-491C-976A-FCE9DDA1974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url=https://erj.ersjournals.com/content/45/3/790.figures-only&amp;psig=AOvVaw2lr91CM7AmCRxIMX42GSHF&amp;ust=1586325981824000&amp;source=images&amp;cd=vfe&amp;ved=2ahUKEwjx07b20tXoAhWYvSoKHeMJBvsQr4kDegUIARDqAQ"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06562"/>
          </a:xfrm>
        </p:spPr>
        <p:txBody>
          <a:bodyPr>
            <a:normAutofit/>
          </a:bodyPr>
          <a:lstStyle/>
          <a:p>
            <a:r>
              <a:rPr lang="en-US" dirty="0" smtClean="0"/>
              <a:t>Respiratory </a:t>
            </a:r>
            <a:r>
              <a:rPr lang="en-US" dirty="0"/>
              <a:t>diseases in the elderly</a:t>
            </a:r>
            <a:r>
              <a:rPr lang="en-US" dirty="0">
                <a:solidFill>
                  <a:prstClr val="black"/>
                </a:solidFill>
                <a:latin typeface="Cambria" pitchFamily="18" charset="0"/>
                <a:ea typeface="Verdana" pitchFamily="34" charset="0"/>
                <a:cs typeface="Verdana" pitchFamily="34" charset="0"/>
              </a:rPr>
              <a:t/>
            </a:r>
            <a:br>
              <a:rPr lang="en-US" dirty="0">
                <a:solidFill>
                  <a:prstClr val="black"/>
                </a:solidFill>
                <a:latin typeface="Cambria" pitchFamily="18" charset="0"/>
                <a:ea typeface="Verdana" pitchFamily="34" charset="0"/>
                <a:cs typeface="Verdana" pitchFamily="34" charset="0"/>
              </a:rPr>
            </a:br>
            <a:endParaRPr lang="ru-RU" dirty="0"/>
          </a:p>
        </p:txBody>
      </p:sp>
      <p:sp>
        <p:nvSpPr>
          <p:cNvPr id="3" name="Объект 2"/>
          <p:cNvSpPr>
            <a:spLocks noGrp="1"/>
          </p:cNvSpPr>
          <p:nvPr>
            <p:ph idx="1"/>
          </p:nvPr>
        </p:nvSpPr>
        <p:spPr>
          <a:xfrm>
            <a:off x="457200" y="6324600"/>
            <a:ext cx="8229600" cy="533400"/>
          </a:xfrm>
        </p:spPr>
        <p:txBody>
          <a:bodyPr>
            <a:normAutofit fontScale="77500" lnSpcReduction="20000"/>
          </a:bodyPr>
          <a:lstStyle/>
          <a:p>
            <a:pPr marL="0" indent="0">
              <a:buNone/>
            </a:pPr>
            <a:r>
              <a:rPr lang="en-US" dirty="0">
                <a:solidFill>
                  <a:schemeClr val="accent2">
                    <a:lumMod val="10000"/>
                  </a:schemeClr>
                </a:solidFill>
              </a:rPr>
              <a:t>Professor of the Department internal diseases </a:t>
            </a:r>
            <a:r>
              <a:rPr lang="en-US" dirty="0" err="1">
                <a:solidFill>
                  <a:schemeClr val="accent2">
                    <a:lumMod val="10000"/>
                  </a:schemeClr>
                </a:solidFill>
              </a:rPr>
              <a:t>Liskova</a:t>
            </a:r>
            <a:r>
              <a:rPr lang="en-US" dirty="0">
                <a:solidFill>
                  <a:schemeClr val="accent2">
                    <a:lumMod val="10000"/>
                  </a:schemeClr>
                </a:solidFill>
              </a:rPr>
              <a:t> </a:t>
            </a:r>
            <a:r>
              <a:rPr lang="en-US" dirty="0" err="1">
                <a:solidFill>
                  <a:schemeClr val="accent2">
                    <a:lumMod val="10000"/>
                  </a:schemeClr>
                </a:solidFill>
              </a:rPr>
              <a:t>Yu.V</a:t>
            </a:r>
            <a:r>
              <a:rPr lang="en-US" dirty="0">
                <a:solidFill>
                  <a:schemeClr val="accent2">
                    <a:lumMod val="10000"/>
                  </a:schemeClr>
                </a:solidFill>
              </a:rPr>
              <a:t>.</a:t>
            </a:r>
          </a:p>
          <a:p>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0"/>
            <a:ext cx="4495800" cy="2924175"/>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872" y="3124200"/>
            <a:ext cx="3885127" cy="3065069"/>
          </a:xfrm>
          <a:prstGeom prst="rect">
            <a:avLst/>
          </a:prstGeom>
        </p:spPr>
      </p:pic>
    </p:spTree>
    <p:extLst>
      <p:ext uri="{BB962C8B-B14F-4D97-AF65-F5344CB8AC3E}">
        <p14:creationId xmlns:p14="http://schemas.microsoft.com/office/powerpoint/2010/main" val="333857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09600"/>
            <a:ext cx="8229600" cy="6019800"/>
          </a:xfrm>
        </p:spPr>
        <p:txBody>
          <a:bodyPr>
            <a:noAutofit/>
          </a:bodyPr>
          <a:lstStyle/>
          <a:p>
            <a:pPr algn="just"/>
            <a:r>
              <a:rPr lang="en-US" sz="2800" dirty="0"/>
              <a:t>Chronic obstructive pulmonary disease (COPD) is one of the well-known age-associated diseases and a major and increasing global health problem with enormous amount of expenditure of indirect/direct health care costs</a:t>
            </a:r>
            <a:r>
              <a:rPr lang="en-US" sz="2800" dirty="0" smtClean="0"/>
              <a:t>.</a:t>
            </a:r>
          </a:p>
          <a:p>
            <a:pPr algn="just"/>
            <a:r>
              <a:rPr lang="en-US" sz="2800" dirty="0" smtClean="0"/>
              <a:t>There </a:t>
            </a:r>
            <a:r>
              <a:rPr lang="en-US" sz="2800" dirty="0"/>
              <a:t>is still a fundamental lack of knowledge about the cellular, molecular and genetic causes of COPD. </a:t>
            </a:r>
            <a:endParaRPr lang="en-US" sz="2800" dirty="0" smtClean="0"/>
          </a:p>
          <a:p>
            <a:pPr algn="just"/>
            <a:r>
              <a:rPr lang="en-US" sz="2800" dirty="0" smtClean="0"/>
              <a:t>Therefore</a:t>
            </a:r>
            <a:r>
              <a:rPr lang="en-US" sz="2800" dirty="0"/>
              <a:t>, current therapies are inadequate and no treatments reduce disease progression or mortality. </a:t>
            </a:r>
            <a:r>
              <a:rPr lang="en-US" sz="2800" dirty="0" smtClean="0"/>
              <a:t>Thus</a:t>
            </a:r>
            <a:r>
              <a:rPr lang="en-US" sz="2800" dirty="0"/>
              <a:t>, the incidence of COPD increases with age, suggesting an intimate relationship between the pathogenesis of COPD and aging</a:t>
            </a:r>
            <a:endParaRPr lang="ru-RU" sz="2800" dirty="0"/>
          </a:p>
        </p:txBody>
      </p:sp>
    </p:spTree>
    <p:extLst>
      <p:ext uri="{BB962C8B-B14F-4D97-AF65-F5344CB8AC3E}">
        <p14:creationId xmlns:p14="http://schemas.microsoft.com/office/powerpoint/2010/main" val="417735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0"/>
            <a:ext cx="8610600" cy="6858000"/>
          </a:xfrm>
          <a:prstGeom prst="rect">
            <a:avLst/>
          </a:prstGeom>
        </p:spPr>
      </p:pic>
    </p:spTree>
    <p:extLst>
      <p:ext uri="{BB962C8B-B14F-4D97-AF65-F5344CB8AC3E}">
        <p14:creationId xmlns:p14="http://schemas.microsoft.com/office/powerpoint/2010/main" val="2428881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09600"/>
            <a:ext cx="8229600" cy="6019800"/>
          </a:xfrm>
        </p:spPr>
        <p:txBody>
          <a:bodyPr>
            <a:noAutofit/>
          </a:bodyPr>
          <a:lstStyle/>
          <a:p>
            <a:pPr algn="just"/>
            <a:r>
              <a:rPr lang="en-US" sz="3000" dirty="0"/>
              <a:t>COPD as an accelerating aging disease</a:t>
            </a:r>
          </a:p>
          <a:p>
            <a:pPr algn="just"/>
            <a:r>
              <a:rPr lang="en-US" sz="3000" dirty="0"/>
              <a:t>As the prevalence is reported to be two to three times higher in the elderly (persons over 60 years of age), therefore, COPD is known as an aging associated disease. </a:t>
            </a:r>
            <a:endParaRPr lang="en-US" sz="3000" dirty="0" smtClean="0"/>
          </a:p>
          <a:p>
            <a:pPr algn="just"/>
            <a:r>
              <a:rPr lang="en-US" sz="3000" dirty="0" smtClean="0"/>
              <a:t>The </a:t>
            </a:r>
            <a:r>
              <a:rPr lang="en-US" sz="3000" dirty="0"/>
              <a:t>evidence for the role of accelerated aging in COPD progression is growing and senescence is one of possible molecular pathways for development of COPD</a:t>
            </a:r>
            <a:endParaRPr lang="ru-RU" sz="3000" dirty="0"/>
          </a:p>
        </p:txBody>
      </p:sp>
    </p:spTree>
    <p:extLst>
      <p:ext uri="{BB962C8B-B14F-4D97-AF65-F5344CB8AC3E}">
        <p14:creationId xmlns:p14="http://schemas.microsoft.com/office/powerpoint/2010/main" val="4008710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356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5841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8229600" cy="1272914"/>
          </a:xfrm>
        </p:spPr>
        <p:txBody>
          <a:bodyPr>
            <a:normAutofit fontScale="90000"/>
          </a:bodyPr>
          <a:lstStyle/>
          <a:p>
            <a:r>
              <a:rPr lang="en-US" sz="3200" dirty="0"/>
              <a:t>Gross pathology of advanced emphysema. </a:t>
            </a:r>
            <a:r>
              <a:rPr lang="en-US" sz="3200" dirty="0" smtClean="0"/>
              <a:t/>
            </a:r>
            <a:br>
              <a:rPr lang="en-US" sz="3200" dirty="0" smtClean="0"/>
            </a:br>
            <a:r>
              <a:rPr lang="en-US" sz="3200" dirty="0" smtClean="0"/>
              <a:t>Large </a:t>
            </a:r>
            <a:r>
              <a:rPr lang="en-US" sz="3200" dirty="0"/>
              <a:t>bullae are present on the surface of the lung</a:t>
            </a:r>
            <a:endParaRPr lang="ru-RU" sz="32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0"/>
            <a:ext cx="5020456" cy="345148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505200"/>
            <a:ext cx="4934262" cy="3352800"/>
          </a:xfrm>
          <a:prstGeom prst="rect">
            <a:avLst/>
          </a:prstGeom>
        </p:spPr>
      </p:pic>
    </p:spTree>
    <p:extLst>
      <p:ext uri="{BB962C8B-B14F-4D97-AF65-F5344CB8AC3E}">
        <p14:creationId xmlns:p14="http://schemas.microsoft.com/office/powerpoint/2010/main" val="1270818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dirty="0"/>
              <a:t>Histopathology of chronic bronchitis showing hyperplasia of mucous glands and infiltration of the airway wall with inflammatory cells</a:t>
            </a:r>
            <a:endParaRPr lang="ru-RU"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799" y="1600200"/>
            <a:ext cx="7086601" cy="5029200"/>
          </a:xfrm>
        </p:spPr>
      </p:pic>
    </p:spTree>
    <p:extLst>
      <p:ext uri="{BB962C8B-B14F-4D97-AF65-F5344CB8AC3E}">
        <p14:creationId xmlns:p14="http://schemas.microsoft.com/office/powerpoint/2010/main" val="2421475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9585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949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458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04800"/>
            <a:ext cx="8229600" cy="6248400"/>
          </a:xfrm>
        </p:spPr>
        <p:txBody>
          <a:bodyPr>
            <a:normAutofit fontScale="85000" lnSpcReduction="10000"/>
          </a:bodyPr>
          <a:lstStyle/>
          <a:p>
            <a:endParaRPr lang="ru-RU" dirty="0"/>
          </a:p>
          <a:p>
            <a:pPr algn="just"/>
            <a:r>
              <a:rPr lang="en-US" dirty="0"/>
              <a:t> Globally, life expectancy is projected to increase from 68 years in </a:t>
            </a:r>
            <a:r>
              <a:rPr lang="en-US" dirty="0" smtClean="0"/>
              <a:t>2015–2020 </a:t>
            </a:r>
            <a:r>
              <a:rPr lang="en-US" dirty="0"/>
              <a:t>to 81 years in 2095–2100 according to the 2010 Revision of World Population Prospects, the official United Nation Population </a:t>
            </a:r>
            <a:r>
              <a:rPr lang="en-US" dirty="0" smtClean="0"/>
              <a:t>Projects.</a:t>
            </a:r>
          </a:p>
          <a:p>
            <a:pPr algn="just"/>
            <a:r>
              <a:rPr lang="en-US" dirty="0" smtClean="0"/>
              <a:t> </a:t>
            </a:r>
            <a:r>
              <a:rPr lang="en-US" dirty="0"/>
              <a:t>This is 35 years longer than that at beginning of the 20th century (46 years). </a:t>
            </a:r>
            <a:endParaRPr lang="en-US" dirty="0" smtClean="0"/>
          </a:p>
          <a:p>
            <a:pPr algn="just"/>
            <a:r>
              <a:rPr lang="en-US" dirty="0" smtClean="0"/>
              <a:t>Therefore</a:t>
            </a:r>
            <a:r>
              <a:rPr lang="en-US" dirty="0"/>
              <a:t>, an increase in incidence of age-associated diseases such as Alzheimer’s disease, cataract, rheumatoid arthritis, osteoporosis and cardiovascular disease will have a profound public health impact. </a:t>
            </a:r>
            <a:endParaRPr lang="en-US" dirty="0" smtClean="0"/>
          </a:p>
          <a:p>
            <a:pPr algn="just"/>
            <a:r>
              <a:rPr lang="en-US" dirty="0" smtClean="0"/>
              <a:t>Aging </a:t>
            </a:r>
            <a:r>
              <a:rPr lang="en-US" dirty="0"/>
              <a:t>is a complex, universal condition leading to the functional decline of all cells and organisms, and to major global public health problems</a:t>
            </a:r>
            <a:endParaRPr lang="ru-RU" dirty="0"/>
          </a:p>
        </p:txBody>
      </p:sp>
    </p:spTree>
    <p:extLst>
      <p:ext uri="{BB962C8B-B14F-4D97-AF65-F5344CB8AC3E}">
        <p14:creationId xmlns:p14="http://schemas.microsoft.com/office/powerpoint/2010/main" val="2261330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Tree>
    <p:extLst>
      <p:ext uri="{BB962C8B-B14F-4D97-AF65-F5344CB8AC3E}">
        <p14:creationId xmlns:p14="http://schemas.microsoft.com/office/powerpoint/2010/main" val="3123767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1278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446" y="228600"/>
            <a:ext cx="8229600" cy="838200"/>
          </a:xfrm>
        </p:spPr>
        <p:txBody>
          <a:bodyPr>
            <a:noAutofit/>
          </a:bodyPr>
          <a:lstStyle/>
          <a:p>
            <a:r>
              <a:rPr lang="en-US" sz="2400" b="1" dirty="0"/>
              <a:t>Main conditions potentially affecting the quality of </a:t>
            </a:r>
            <a:r>
              <a:rPr lang="en-US" sz="2400" b="1" dirty="0" err="1"/>
              <a:t>spirometry</a:t>
            </a:r>
            <a:r>
              <a:rPr lang="en-US" sz="2400" b="1" dirty="0"/>
              <a:t> and, consequently,</a:t>
            </a:r>
            <a:r>
              <a:rPr lang="ru-RU" sz="2400" b="1" dirty="0"/>
              <a:t> </a:t>
            </a:r>
            <a:r>
              <a:rPr lang="en-US" sz="2400" b="1" dirty="0"/>
              <a:t>the achievement of a state of art COPD diagnosis in the elderly</a:t>
            </a:r>
            <a:endParaRPr lang="ru-RU" sz="2400" b="1" dirty="0"/>
          </a:p>
        </p:txBody>
      </p:sp>
      <p:sp>
        <p:nvSpPr>
          <p:cNvPr id="3" name="Объект 2"/>
          <p:cNvSpPr>
            <a:spLocks noGrp="1"/>
          </p:cNvSpPr>
          <p:nvPr>
            <p:ph idx="1"/>
          </p:nvPr>
        </p:nvSpPr>
        <p:spPr>
          <a:xfrm>
            <a:off x="457200" y="1371600"/>
            <a:ext cx="8458200" cy="5257800"/>
          </a:xfrm>
        </p:spPr>
        <p:txBody>
          <a:bodyPr>
            <a:normAutofit/>
          </a:bodyPr>
          <a:lstStyle/>
          <a:p>
            <a:pPr marL="0" indent="0">
              <a:buNone/>
            </a:pPr>
            <a:r>
              <a:rPr lang="en-US" sz="2000" dirty="0" smtClean="0"/>
              <a:t>Motor </a:t>
            </a:r>
            <a:r>
              <a:rPr lang="en-US" sz="2000" dirty="0"/>
              <a:t>and sensory deficits, e.g. pyramidal or e </a:t>
            </a:r>
            <a:r>
              <a:rPr lang="en-US" sz="2000" dirty="0" err="1"/>
              <a:t>tra</a:t>
            </a:r>
            <a:r>
              <a:rPr lang="en-US" sz="2000" dirty="0"/>
              <a:t>-pyramidal disorders</a:t>
            </a:r>
          </a:p>
          <a:p>
            <a:pPr marL="0" indent="0">
              <a:buNone/>
            </a:pPr>
            <a:r>
              <a:rPr lang="en-US" sz="2000" dirty="0"/>
              <a:t>– Lack of de </a:t>
            </a:r>
            <a:r>
              <a:rPr lang="en-US" sz="2000" dirty="0" err="1"/>
              <a:t>terity</a:t>
            </a:r>
            <a:r>
              <a:rPr lang="en-US" sz="2000" dirty="0"/>
              <a:t> and poor control of ventilation during </a:t>
            </a:r>
            <a:r>
              <a:rPr lang="en-US" sz="2000" dirty="0" err="1"/>
              <a:t>spirometry</a:t>
            </a:r>
            <a:r>
              <a:rPr lang="en-US" sz="2000" dirty="0"/>
              <a:t>;</a:t>
            </a:r>
          </a:p>
          <a:p>
            <a:pPr marL="0" indent="0">
              <a:buNone/>
            </a:pPr>
            <a:r>
              <a:rPr lang="en-US" sz="2000" dirty="0"/>
              <a:t>– Difficulty in coordination and properly sequencing the flow volume maneuver</a:t>
            </a:r>
          </a:p>
          <a:p>
            <a:pPr marL="0" indent="0">
              <a:buNone/>
            </a:pPr>
            <a:r>
              <a:rPr lang="en-US" sz="2000" dirty="0"/>
              <a:t>and the breath holding.</a:t>
            </a:r>
          </a:p>
          <a:p>
            <a:pPr marL="0" indent="0">
              <a:buNone/>
            </a:pPr>
            <a:r>
              <a:rPr lang="en-US" sz="2000" dirty="0" smtClean="0"/>
              <a:t>Dementia </a:t>
            </a:r>
            <a:r>
              <a:rPr lang="en-US" sz="2000" dirty="0"/>
              <a:t>or cognitive impairment: deteriorated constructive functions, verbal</a:t>
            </a:r>
          </a:p>
          <a:p>
            <a:pPr marL="0" indent="0">
              <a:buNone/>
            </a:pPr>
            <a:r>
              <a:rPr lang="en-US" sz="2000" dirty="0"/>
              <a:t>attainment and, mainly, secondary verbal memory</a:t>
            </a:r>
          </a:p>
          <a:p>
            <a:pPr marL="0" indent="0">
              <a:buNone/>
            </a:pPr>
            <a:r>
              <a:rPr lang="en-US" sz="2000" dirty="0"/>
              <a:t>– Difficulty in learning and recall instruction to perform </a:t>
            </a:r>
            <a:r>
              <a:rPr lang="en-US" sz="2000" dirty="0" err="1"/>
              <a:t>spirometry</a:t>
            </a:r>
            <a:endParaRPr lang="en-US" sz="2000" dirty="0"/>
          </a:p>
          <a:p>
            <a:pPr marL="0" indent="0">
              <a:buNone/>
            </a:pPr>
            <a:r>
              <a:rPr lang="en-US" sz="2000" dirty="0"/>
              <a:t>– Poor ability to interact with the technician or </a:t>
            </a:r>
            <a:r>
              <a:rPr lang="en-US" sz="2000" dirty="0" smtClean="0"/>
              <a:t>physician</a:t>
            </a:r>
            <a:endParaRPr lang="ru-RU" sz="2000" dirty="0" smtClean="0"/>
          </a:p>
          <a:p>
            <a:pPr marL="0" indent="0">
              <a:buNone/>
            </a:pPr>
            <a:r>
              <a:rPr lang="en-US" sz="2000" dirty="0" smtClean="0"/>
              <a:t>Mood </a:t>
            </a:r>
            <a:r>
              <a:rPr lang="en-US" sz="2000" dirty="0"/>
              <a:t>depression and psychological factors</a:t>
            </a:r>
          </a:p>
          <a:p>
            <a:pPr marL="0" indent="0">
              <a:buNone/>
            </a:pPr>
            <a:r>
              <a:rPr lang="en-US" sz="2000" dirty="0"/>
              <a:t>– Poor motivation, early discouragement for unsuccessful trials.</a:t>
            </a:r>
          </a:p>
          <a:p>
            <a:pPr marL="0" indent="0">
              <a:buNone/>
            </a:pPr>
            <a:r>
              <a:rPr lang="en-US" sz="2000" dirty="0" smtClean="0"/>
              <a:t>Educational </a:t>
            </a:r>
            <a:r>
              <a:rPr lang="en-US" sz="2000" dirty="0"/>
              <a:t>level</a:t>
            </a:r>
          </a:p>
          <a:p>
            <a:pPr marL="0" indent="0">
              <a:buNone/>
            </a:pPr>
            <a:r>
              <a:rPr lang="en-US" sz="2000" dirty="0"/>
              <a:t>– Ability to understand technical instructions</a:t>
            </a:r>
          </a:p>
          <a:p>
            <a:pPr marL="0" indent="0">
              <a:buNone/>
            </a:pPr>
            <a:r>
              <a:rPr lang="en-US" sz="2000" dirty="0" smtClean="0"/>
              <a:t>Malnutrition/</a:t>
            </a:r>
            <a:r>
              <a:rPr lang="en-US" sz="2000" dirty="0" err="1" smtClean="0"/>
              <a:t>undernutrition</a:t>
            </a:r>
            <a:r>
              <a:rPr lang="en-US" sz="2000" dirty="0"/>
              <a:t>, deconditioning: respiratory muscles weakness</a:t>
            </a:r>
          </a:p>
          <a:p>
            <a:pPr marL="0" indent="0">
              <a:buNone/>
            </a:pPr>
            <a:r>
              <a:rPr lang="en-US" sz="2000" dirty="0"/>
              <a:t>– Difficulty in providing acceptable and reproducible tests</a:t>
            </a:r>
            <a:endParaRPr lang="ru-RU" sz="2000" dirty="0"/>
          </a:p>
        </p:txBody>
      </p:sp>
    </p:spTree>
    <p:extLst>
      <p:ext uri="{BB962C8B-B14F-4D97-AF65-F5344CB8AC3E}">
        <p14:creationId xmlns:p14="http://schemas.microsoft.com/office/powerpoint/2010/main" val="2303122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
            <a:ext cx="8229600" cy="838200"/>
          </a:xfrm>
        </p:spPr>
        <p:txBody>
          <a:bodyPr>
            <a:noAutofit/>
          </a:bodyPr>
          <a:lstStyle/>
          <a:p>
            <a:r>
              <a:rPr lang="en-US" sz="2400" b="1" dirty="0"/>
              <a:t>Diagnostic accuracy of volatile organic compounds fingerprint in the diagnosis </a:t>
            </a:r>
            <a:r>
              <a:rPr lang="en-US" sz="2400" b="1" dirty="0" smtClean="0"/>
              <a:t>of</a:t>
            </a:r>
            <a:r>
              <a:rPr lang="ru-RU" sz="2400" b="1" dirty="0" smtClean="0"/>
              <a:t>  </a:t>
            </a:r>
            <a:r>
              <a:rPr lang="en-US" sz="2400" b="1" dirty="0" smtClean="0"/>
              <a:t>respiratory </a:t>
            </a:r>
            <a:r>
              <a:rPr lang="en-US" sz="2400" b="1" dirty="0"/>
              <a:t>diseases.</a:t>
            </a:r>
            <a:endParaRPr lang="ru-RU" sz="24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21095388"/>
              </p:ext>
            </p:extLst>
          </p:nvPr>
        </p:nvGraphicFramePr>
        <p:xfrm>
          <a:off x="0" y="990599"/>
          <a:ext cx="9144000" cy="6211821"/>
        </p:xfrm>
        <a:graphic>
          <a:graphicData uri="http://schemas.openxmlformats.org/drawingml/2006/table">
            <a:tbl>
              <a:tblPr firstRow="1" bandRow="1">
                <a:tableStyleId>{5C22544A-7EE6-4342-B048-85BDC9FD1C3A}</a:tableStyleId>
              </a:tblPr>
              <a:tblGrid>
                <a:gridCol w="1778000"/>
                <a:gridCol w="7366000"/>
              </a:tblGrid>
              <a:tr h="152401">
                <a:tc>
                  <a:txBody>
                    <a:bodyPr/>
                    <a:lstStyle/>
                    <a:p>
                      <a:endParaRPr lang="ru-RU" dirty="0"/>
                    </a:p>
                  </a:txBody>
                  <a:tcPr/>
                </a:tc>
                <a:tc>
                  <a:txBody>
                    <a:bodyPr/>
                    <a:lstStyle/>
                    <a:p>
                      <a:endParaRPr lang="ru-RU" dirty="0"/>
                    </a:p>
                  </a:txBody>
                  <a:tcPr/>
                </a:tc>
              </a:tr>
              <a:tr h="974032">
                <a:tc>
                  <a:txBody>
                    <a:bodyPr/>
                    <a:lstStyle/>
                    <a:p>
                      <a:pPr algn="l"/>
                      <a:r>
                        <a:rPr lang="en-US" sz="1800" b="0" i="0" u="none" strike="noStrike" baseline="0" dirty="0" smtClean="0">
                          <a:latin typeface="+mn-lt"/>
                        </a:rPr>
                        <a:t>Lung cancer</a:t>
                      </a:r>
                      <a:endParaRPr lang="ru-RU" sz="1800" dirty="0">
                        <a:latin typeface="+mn-lt"/>
                      </a:endParaRPr>
                    </a:p>
                  </a:txBody>
                  <a:tcPr/>
                </a:tc>
                <a:tc>
                  <a:txBody>
                    <a:bodyPr/>
                    <a:lstStyle/>
                    <a:p>
                      <a:pPr algn="l"/>
                      <a:r>
                        <a:rPr lang="en-US" sz="1800" b="0" i="0" u="none" strike="noStrike" baseline="0" dirty="0" smtClean="0">
                          <a:latin typeface="+mn-lt"/>
                        </a:rPr>
                        <a:t>Results widely depend on the different sensor system used.</a:t>
                      </a:r>
                      <a:r>
                        <a:rPr lang="ru-RU" sz="1800" b="0" i="0" u="none" strike="noStrike" baseline="0" dirty="0" smtClean="0">
                          <a:latin typeface="+mn-lt"/>
                        </a:rPr>
                        <a:t> </a:t>
                      </a:r>
                      <a:r>
                        <a:rPr lang="en-US" sz="1800" b="0" i="0" u="none" strike="noStrike" baseline="0" dirty="0" smtClean="0">
                          <a:latin typeface="+mn-lt"/>
                        </a:rPr>
                        <a:t>Quartz microbalances currently show the best diagnostic</a:t>
                      </a:r>
                      <a:r>
                        <a:rPr lang="ru-RU" sz="1800" b="0" i="0" u="none" strike="noStrike" baseline="0" dirty="0" smtClean="0">
                          <a:latin typeface="+mn-lt"/>
                        </a:rPr>
                        <a:t> </a:t>
                      </a:r>
                      <a:r>
                        <a:rPr lang="en-US" sz="1800" b="0" i="0" u="none" strike="noStrike" baseline="0" dirty="0" smtClean="0">
                          <a:latin typeface="+mn-lt"/>
                        </a:rPr>
                        <a:t>accuracy around 90%. Sensitivity and specificity range from</a:t>
                      </a:r>
                      <a:r>
                        <a:rPr lang="ru-RU" sz="1800" b="0" i="0" u="none" strike="noStrike" baseline="0" dirty="0" smtClean="0">
                          <a:latin typeface="+mn-lt"/>
                        </a:rPr>
                        <a:t> </a:t>
                      </a:r>
                      <a:r>
                        <a:rPr lang="en-US" sz="1800" b="0" i="0" u="none" strike="noStrike" baseline="0" dirty="0" smtClean="0">
                          <a:latin typeface="+mn-lt"/>
                        </a:rPr>
                        <a:t>70 to 90%</a:t>
                      </a:r>
                      <a:endParaRPr lang="ru-RU" sz="1800" dirty="0">
                        <a:latin typeface="+mn-lt"/>
                      </a:endParaRPr>
                    </a:p>
                  </a:txBody>
                  <a:tcPr/>
                </a:tc>
              </a:tr>
              <a:tr h="1073030">
                <a:tc>
                  <a:txBody>
                    <a:bodyPr/>
                    <a:lstStyle/>
                    <a:p>
                      <a:pPr algn="l"/>
                      <a:r>
                        <a:rPr lang="en-US" sz="1800" b="0" i="0" u="none" strike="noStrike" baseline="0" dirty="0" smtClean="0">
                          <a:solidFill>
                            <a:srgbClr val="000000"/>
                          </a:solidFill>
                          <a:latin typeface="+mn-lt"/>
                        </a:rPr>
                        <a:t>Asthma</a:t>
                      </a:r>
                      <a:endParaRPr lang="ru-RU" sz="1800" dirty="0">
                        <a:latin typeface="+mn-lt"/>
                      </a:endParaRPr>
                    </a:p>
                  </a:txBody>
                  <a:tcPr/>
                </a:tc>
                <a:tc>
                  <a:txBody>
                    <a:bodyPr/>
                    <a:lstStyle/>
                    <a:p>
                      <a:pPr algn="l"/>
                      <a:r>
                        <a:rPr lang="en-US" sz="1800" b="0" i="0" u="none" strike="noStrike" baseline="0" dirty="0" smtClean="0">
                          <a:solidFill>
                            <a:srgbClr val="000000"/>
                          </a:solidFill>
                          <a:latin typeface="+mn-lt"/>
                        </a:rPr>
                        <a:t>The sensor system was able to separate mild asthmatics</a:t>
                      </a:r>
                      <a:r>
                        <a:rPr lang="ru-RU" sz="1800" b="0" i="0" u="none" strike="noStrike" baseline="0" dirty="0" smtClean="0">
                          <a:solidFill>
                            <a:srgbClr val="000000"/>
                          </a:solidFill>
                          <a:latin typeface="+mn-lt"/>
                        </a:rPr>
                        <a:t> </a:t>
                      </a:r>
                      <a:r>
                        <a:rPr lang="en-US" sz="1800" b="0" i="0" u="none" strike="noStrike" baseline="0" dirty="0" smtClean="0">
                          <a:solidFill>
                            <a:srgbClr val="000000"/>
                          </a:solidFill>
                          <a:latin typeface="+mn-lt"/>
                        </a:rPr>
                        <a:t>from controls, and moderate to severe asthmatics from</a:t>
                      </a:r>
                      <a:r>
                        <a:rPr lang="ru-RU" sz="1800" b="0" i="0" u="none" strike="noStrike" baseline="0" dirty="0" smtClean="0">
                          <a:solidFill>
                            <a:srgbClr val="000000"/>
                          </a:solidFill>
                          <a:latin typeface="+mn-lt"/>
                        </a:rPr>
                        <a:t> </a:t>
                      </a:r>
                      <a:r>
                        <a:rPr lang="en-US" sz="1800" b="0" i="0" u="none" strike="noStrike" baseline="0" dirty="0" smtClean="0">
                          <a:solidFill>
                            <a:srgbClr val="000000"/>
                          </a:solidFill>
                          <a:latin typeface="+mn-lt"/>
                        </a:rPr>
                        <a:t>controls, but not mild and moderate from severe asthmatic</a:t>
                      </a:r>
                      <a:r>
                        <a:rPr lang="ru-RU" sz="1800" b="0" i="0" u="none" strike="noStrike" baseline="0" dirty="0" smtClean="0">
                          <a:solidFill>
                            <a:srgbClr val="000000"/>
                          </a:solidFill>
                          <a:latin typeface="+mn-lt"/>
                        </a:rPr>
                        <a:t> </a:t>
                      </a:r>
                      <a:r>
                        <a:rPr lang="en-US" sz="1800" b="0" i="0" u="none" strike="noStrike" baseline="0" dirty="0" smtClean="0">
                          <a:solidFill>
                            <a:srgbClr val="000000"/>
                          </a:solidFill>
                          <a:latin typeface="+mn-lt"/>
                        </a:rPr>
                        <a:t>groups </a:t>
                      </a:r>
                      <a:endParaRPr lang="ru-RU" sz="1800" dirty="0">
                        <a:latin typeface="+mn-lt"/>
                      </a:endParaRPr>
                    </a:p>
                  </a:txBody>
                  <a:tcPr/>
                </a:tc>
              </a:tr>
              <a:tr h="1000012">
                <a:tc>
                  <a:txBody>
                    <a:bodyPr/>
                    <a:lstStyle/>
                    <a:p>
                      <a:pPr algn="l"/>
                      <a:r>
                        <a:rPr lang="en-US" sz="1800" b="0" i="0" u="none" strike="noStrike" baseline="0" dirty="0" smtClean="0">
                          <a:solidFill>
                            <a:srgbClr val="000000"/>
                          </a:solidFill>
                          <a:latin typeface="+mn-lt"/>
                        </a:rPr>
                        <a:t>COPD</a:t>
                      </a:r>
                      <a:endParaRPr lang="ru-RU" sz="1800" dirty="0">
                        <a:latin typeface="+mn-lt"/>
                      </a:endParaRPr>
                    </a:p>
                  </a:txBody>
                  <a:tcPr/>
                </a:tc>
                <a:tc>
                  <a:txBody>
                    <a:bodyPr/>
                    <a:lstStyle/>
                    <a:p>
                      <a:pPr algn="l"/>
                      <a:r>
                        <a:rPr lang="en-US" sz="1800" b="0" i="0" u="none" strike="noStrike" baseline="0" dirty="0" smtClean="0">
                          <a:solidFill>
                            <a:srgbClr val="000000"/>
                          </a:solidFill>
                          <a:latin typeface="+mn-lt"/>
                        </a:rPr>
                        <a:t>Breath fingerprint was highly sensitive and specific in</a:t>
                      </a:r>
                      <a:r>
                        <a:rPr lang="ru-RU" sz="1800" b="0" i="0" u="none" strike="noStrike" baseline="0" dirty="0" smtClean="0">
                          <a:solidFill>
                            <a:srgbClr val="000000"/>
                          </a:solidFill>
                          <a:latin typeface="+mn-lt"/>
                        </a:rPr>
                        <a:t> </a:t>
                      </a:r>
                      <a:r>
                        <a:rPr lang="en-US" sz="1800" b="0" i="0" u="none" strike="noStrike" baseline="0" dirty="0" smtClean="0">
                          <a:solidFill>
                            <a:srgbClr val="000000"/>
                          </a:solidFill>
                          <a:latin typeface="+mn-lt"/>
                        </a:rPr>
                        <a:t>discriminating COPD patients from controls, hypo emic</a:t>
                      </a:r>
                      <a:r>
                        <a:rPr lang="ru-RU" sz="1800" b="0" i="0" u="none" strike="noStrike" baseline="0" dirty="0" smtClean="0">
                          <a:solidFill>
                            <a:srgbClr val="000000"/>
                          </a:solidFill>
                          <a:latin typeface="+mn-lt"/>
                        </a:rPr>
                        <a:t> </a:t>
                      </a:r>
                      <a:r>
                        <a:rPr lang="en-US" sz="1800" b="0" i="0" u="none" strike="noStrike" baseline="0" dirty="0" smtClean="0">
                          <a:solidFill>
                            <a:srgbClr val="000000"/>
                          </a:solidFill>
                          <a:latin typeface="+mn-lt"/>
                        </a:rPr>
                        <a:t>from non-hypo emic COPD</a:t>
                      </a:r>
                      <a:r>
                        <a:rPr lang="en-US" sz="1800" b="0" i="0" u="none" strike="noStrike" baseline="0" dirty="0" smtClean="0">
                          <a:solidFill>
                            <a:srgbClr val="0000FF"/>
                          </a:solidFill>
                          <a:latin typeface="+mn-lt"/>
                        </a:rPr>
                        <a:t> </a:t>
                      </a:r>
                      <a:r>
                        <a:rPr lang="en-US" sz="1800" b="0" i="0" u="none" strike="noStrike" baseline="0" dirty="0" smtClean="0">
                          <a:solidFill>
                            <a:srgbClr val="000000"/>
                          </a:solidFill>
                          <a:latin typeface="+mn-lt"/>
                        </a:rPr>
                        <a:t>and COPD from asthma</a:t>
                      </a:r>
                      <a:endParaRPr lang="ru-RU" sz="1800" dirty="0">
                        <a:latin typeface="+mn-lt"/>
                      </a:endParaRPr>
                    </a:p>
                  </a:txBody>
                  <a:tcPr/>
                </a:tc>
              </a:tr>
              <a:tr h="787307">
                <a:tc>
                  <a:txBody>
                    <a:bodyPr/>
                    <a:lstStyle/>
                    <a:p>
                      <a:pPr algn="l"/>
                      <a:r>
                        <a:rPr lang="en-US" sz="1800" b="0" i="0" u="none" strike="noStrike" baseline="0" dirty="0" smtClean="0">
                          <a:solidFill>
                            <a:srgbClr val="000000"/>
                          </a:solidFill>
                          <a:latin typeface="+mn-lt"/>
                        </a:rPr>
                        <a:t>Interstitial lung disease</a:t>
                      </a:r>
                      <a:endParaRPr lang="ru-RU" sz="1800" dirty="0">
                        <a:latin typeface="+mn-lt"/>
                      </a:endParaRPr>
                    </a:p>
                  </a:txBody>
                  <a:tcPr/>
                </a:tc>
                <a:tc>
                  <a:txBody>
                    <a:bodyPr/>
                    <a:lstStyle/>
                    <a:p>
                      <a:pPr algn="l"/>
                      <a:r>
                        <a:rPr lang="en-US" sz="1800" b="0" i="0" u="none" strike="noStrike" baseline="0" dirty="0" smtClean="0">
                          <a:solidFill>
                            <a:srgbClr val="000000"/>
                          </a:solidFill>
                          <a:latin typeface="+mn-lt"/>
                        </a:rPr>
                        <a:t>Interstitial lung disease E haled ethane seems a valuable indicator of disease activity</a:t>
                      </a:r>
                      <a:r>
                        <a:rPr lang="ru-RU" sz="1800" b="0" i="0" u="none" strike="noStrike" baseline="0" dirty="0" smtClean="0">
                          <a:solidFill>
                            <a:srgbClr val="000000"/>
                          </a:solidFill>
                          <a:latin typeface="+mn-lt"/>
                        </a:rPr>
                        <a:t> </a:t>
                      </a:r>
                      <a:r>
                        <a:rPr lang="en-US" sz="1800" b="0" i="0" u="none" strike="noStrike" baseline="0" dirty="0" smtClean="0">
                          <a:solidFill>
                            <a:srgbClr val="000000"/>
                          </a:solidFill>
                          <a:latin typeface="+mn-lt"/>
                        </a:rPr>
                        <a:t>and prognosis for ILDs.</a:t>
                      </a:r>
                      <a:endParaRPr lang="ru-RU" sz="1800" dirty="0">
                        <a:latin typeface="+mn-lt"/>
                      </a:endParaRPr>
                    </a:p>
                  </a:txBody>
                  <a:tcPr/>
                </a:tc>
              </a:tr>
              <a:tr h="1987189">
                <a:tc>
                  <a:txBody>
                    <a:bodyPr/>
                    <a:lstStyle/>
                    <a:p>
                      <a:r>
                        <a:rPr lang="en-US" sz="1800" b="0" i="0" u="none" strike="noStrike" kern="1200" baseline="0" dirty="0" smtClean="0">
                          <a:solidFill>
                            <a:schemeClr val="dk1"/>
                          </a:solidFill>
                          <a:latin typeface="+mn-lt"/>
                          <a:ea typeface="+mn-ea"/>
                          <a:cs typeface="+mn-cs"/>
                        </a:rPr>
                        <a:t>Tuberculosis and</a:t>
                      </a:r>
                    </a:p>
                    <a:p>
                      <a:r>
                        <a:rPr lang="en-US" sz="1800" b="0" i="0" u="none" strike="noStrike" kern="1200" baseline="0" dirty="0" smtClean="0">
                          <a:solidFill>
                            <a:schemeClr val="dk1"/>
                          </a:solidFill>
                          <a:latin typeface="+mn-lt"/>
                          <a:ea typeface="+mn-ea"/>
                          <a:cs typeface="+mn-cs"/>
                        </a:rPr>
                        <a:t>other lung infections</a:t>
                      </a:r>
                      <a:endParaRPr lang="ru-RU" sz="1800" dirty="0">
                        <a:latin typeface="+mn-lt"/>
                      </a:endParaRPr>
                    </a:p>
                  </a:txBody>
                  <a:tcPr/>
                </a:tc>
                <a:tc>
                  <a:txBody>
                    <a:bodyPr/>
                    <a:lstStyle/>
                    <a:p>
                      <a:r>
                        <a:rPr lang="en-US" sz="1800" b="0" i="0" u="none" strike="noStrike" kern="1200" baseline="0" dirty="0" smtClean="0">
                          <a:solidFill>
                            <a:schemeClr val="dk1"/>
                          </a:solidFill>
                          <a:latin typeface="+mn-lt"/>
                          <a:ea typeface="+mn-ea"/>
                          <a:cs typeface="+mn-cs"/>
                        </a:rPr>
                        <a:t>The </a:t>
                      </a:r>
                      <a:r>
                        <a:rPr lang="en-US" sz="1800" b="0" i="0" u="none" strike="noStrike" kern="1200" baseline="0" dirty="0" err="1" smtClean="0">
                          <a:solidFill>
                            <a:schemeClr val="dk1"/>
                          </a:solidFill>
                          <a:latin typeface="+mn-lt"/>
                          <a:ea typeface="+mn-ea"/>
                          <a:cs typeface="+mn-cs"/>
                        </a:rPr>
                        <a:t>systemwas</a:t>
                      </a:r>
                      <a:r>
                        <a:rPr lang="en-US" sz="1800" b="0" i="0" u="none" strike="noStrike" kern="1200" baseline="0" dirty="0" smtClean="0">
                          <a:solidFill>
                            <a:schemeClr val="dk1"/>
                          </a:solidFill>
                          <a:latin typeface="+mn-lt"/>
                          <a:ea typeface="+mn-ea"/>
                          <a:cs typeface="+mn-cs"/>
                        </a:rPr>
                        <a:t> 89% sensitive and 91% specific at identifying</a:t>
                      </a:r>
                      <a:r>
                        <a:rPr lang="ru-RU" sz="1800" b="0" i="0"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M. tuberculosis. It was also able to differentiate several</a:t>
                      </a:r>
                      <a:r>
                        <a:rPr lang="ru-RU" sz="1800" b="0" i="0"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in-vitro gram + and gram− bacteria</a:t>
                      </a:r>
                      <a:r>
                        <a:rPr lang="ru-RU" sz="1800" b="0" i="0"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E-nose</a:t>
                      </a:r>
                      <a:r>
                        <a:rPr lang="ru-RU" sz="1800" b="0" i="0"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fingerprints correctly classified 77% of the BAL </a:t>
                      </a:r>
                      <a:r>
                        <a:rPr lang="en-US" sz="1800" b="0" i="0" u="none" strike="noStrike" kern="1200" baseline="0" dirty="0" err="1" smtClean="0">
                          <a:solidFill>
                            <a:schemeClr val="dk1"/>
                          </a:solidFill>
                          <a:latin typeface="+mn-lt"/>
                          <a:ea typeface="+mn-ea"/>
                          <a:cs typeface="+mn-cs"/>
                        </a:rPr>
                        <a:t>samples,with</a:t>
                      </a:r>
                      <a:r>
                        <a:rPr lang="ru-RU" sz="1800" b="0" i="0"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and</a:t>
                      </a:r>
                      <a:r>
                        <a:rPr lang="ru-RU" sz="1800" b="0" i="0"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without microbiological growth, from ventilated</a:t>
                      </a:r>
                      <a:r>
                        <a:rPr lang="ru-RU" sz="1800" b="0" i="0"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patients not on antibiotics. Inclusion of patients on</a:t>
                      </a:r>
                      <a:r>
                        <a:rPr lang="ru-RU" sz="1800" b="0" i="0"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antibiotics resulted in 68% correct classification. Seventy</a:t>
                      </a:r>
                      <a:r>
                        <a:rPr lang="ru-RU" sz="1800" b="0" i="0"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percent of isolates were accurately discriminated into four</a:t>
                      </a:r>
                    </a:p>
                    <a:p>
                      <a:r>
                        <a:rPr lang="en-US" sz="1800" b="0" i="0" u="none" strike="noStrike" kern="1200" baseline="0" dirty="0" smtClean="0">
                          <a:solidFill>
                            <a:schemeClr val="dk1"/>
                          </a:solidFill>
                          <a:latin typeface="+mn-lt"/>
                          <a:ea typeface="+mn-ea"/>
                          <a:cs typeface="+mn-cs"/>
                        </a:rPr>
                        <a:t>clinically significant groups</a:t>
                      </a:r>
                      <a:r>
                        <a:rPr lang="ru-RU" sz="1800" b="0" i="0" u="none" strike="noStrike" kern="1200" baseline="0" dirty="0" smtClean="0">
                          <a:solidFill>
                            <a:schemeClr val="dk1"/>
                          </a:solidFill>
                          <a:latin typeface="+mn-lt"/>
                          <a:ea typeface="+mn-ea"/>
                          <a:cs typeface="+mn-cs"/>
                        </a:rPr>
                        <a:t>.</a:t>
                      </a:r>
                      <a:endParaRPr lang="ru-RU" sz="1800" dirty="0">
                        <a:latin typeface="+mn-lt"/>
                      </a:endParaRPr>
                    </a:p>
                  </a:txBody>
                  <a:tcPr/>
                </a:tc>
              </a:tr>
            </a:tbl>
          </a:graphicData>
        </a:graphic>
      </p:graphicFrame>
    </p:spTree>
    <p:extLst>
      <p:ext uri="{BB962C8B-B14F-4D97-AF65-F5344CB8AC3E}">
        <p14:creationId xmlns:p14="http://schemas.microsoft.com/office/powerpoint/2010/main" val="204782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Chronic Obstructive Pulmonary Disease in the elderl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7"/>
            <a:ext cx="9144000" cy="6850063"/>
          </a:xfrm>
          <a:prstGeom prst="rect">
            <a:avLst/>
          </a:prstGeom>
        </p:spPr>
      </p:pic>
    </p:spTree>
    <p:extLst>
      <p:ext uri="{BB962C8B-B14F-4D97-AF65-F5344CB8AC3E}">
        <p14:creationId xmlns:p14="http://schemas.microsoft.com/office/powerpoint/2010/main" val="3531413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8130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645779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0"/>
            <a:ext cx="8610600" cy="6858000"/>
          </a:xfrm>
          <a:prstGeom prst="rect">
            <a:avLst/>
          </a:prstGeom>
        </p:spPr>
      </p:pic>
    </p:spTree>
    <p:extLst>
      <p:ext uri="{BB962C8B-B14F-4D97-AF65-F5344CB8AC3E}">
        <p14:creationId xmlns:p14="http://schemas.microsoft.com/office/powerpoint/2010/main" val="2679905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0"/>
            <a:ext cx="9144000" cy="6828020"/>
          </a:xfrm>
          <a:prstGeom prst="rect">
            <a:avLst/>
          </a:prstGeom>
        </p:spPr>
      </p:pic>
    </p:spTree>
    <p:extLst>
      <p:ext uri="{BB962C8B-B14F-4D97-AF65-F5344CB8AC3E}">
        <p14:creationId xmlns:p14="http://schemas.microsoft.com/office/powerpoint/2010/main" val="1740345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3412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3674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96400" cy="6857999"/>
          </a:xfrm>
          <a:prstGeom prst="rect">
            <a:avLst/>
          </a:prstGeom>
        </p:spPr>
      </p:pic>
    </p:spTree>
    <p:extLst>
      <p:ext uri="{BB962C8B-B14F-4D97-AF65-F5344CB8AC3E}">
        <p14:creationId xmlns:p14="http://schemas.microsoft.com/office/powerpoint/2010/main" val="1928944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00"/>
            <a:ext cx="9144000" cy="6172200"/>
          </a:xfrm>
          <a:prstGeom prst="rect">
            <a:avLst/>
          </a:prstGeom>
        </p:spPr>
      </p:pic>
    </p:spTree>
    <p:extLst>
      <p:ext uri="{BB962C8B-B14F-4D97-AF65-F5344CB8AC3E}">
        <p14:creationId xmlns:p14="http://schemas.microsoft.com/office/powerpoint/2010/main" val="3166964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0019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
            <a:ext cx="9144000" cy="6800850"/>
          </a:xfrm>
          <a:prstGeom prst="rect">
            <a:avLst/>
          </a:prstGeom>
        </p:spPr>
      </p:pic>
    </p:spTree>
    <p:extLst>
      <p:ext uri="{BB962C8B-B14F-4D97-AF65-F5344CB8AC3E}">
        <p14:creationId xmlns:p14="http://schemas.microsoft.com/office/powerpoint/2010/main" val="1600431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0"/>
            <a:ext cx="7924800" cy="6858000"/>
          </a:xfrm>
          <a:prstGeom prst="rect">
            <a:avLst/>
          </a:prstGeom>
        </p:spPr>
      </p:pic>
    </p:spTree>
    <p:extLst>
      <p:ext uri="{BB962C8B-B14F-4D97-AF65-F5344CB8AC3E}">
        <p14:creationId xmlns:p14="http://schemas.microsoft.com/office/powerpoint/2010/main" val="3408784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18978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9993"/>
            <a:ext cx="8686800" cy="914400"/>
          </a:xfrm>
        </p:spPr>
        <p:txBody>
          <a:bodyPr>
            <a:normAutofit fontScale="90000"/>
          </a:bodyPr>
          <a:lstStyle/>
          <a:p>
            <a:r>
              <a:rPr lang="en-US" sz="3200" dirty="0"/>
              <a:t>A proposed diagnostic algorithm for asthma in the </a:t>
            </a:r>
            <a:r>
              <a:rPr lang="en-US" sz="3200" dirty="0" smtClean="0"/>
              <a:t>elderly</a:t>
            </a: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76482644"/>
              </p:ext>
            </p:extLst>
          </p:nvPr>
        </p:nvGraphicFramePr>
        <p:xfrm>
          <a:off x="0" y="1066800"/>
          <a:ext cx="9144000" cy="5791200"/>
        </p:xfrm>
        <a:graphic>
          <a:graphicData uri="http://schemas.openxmlformats.org/drawingml/2006/table">
            <a:tbl>
              <a:tblPr firstRow="1" bandRow="1">
                <a:tableStyleId>{5C22544A-7EE6-4342-B048-85BDC9FD1C3A}</a:tableStyleId>
              </a:tblPr>
              <a:tblGrid>
                <a:gridCol w="3048000"/>
                <a:gridCol w="3048000"/>
                <a:gridCol w="3048000"/>
              </a:tblGrid>
              <a:tr h="600923">
                <a:tc>
                  <a:txBody>
                    <a:bodyPr/>
                    <a:lstStyle/>
                    <a:p>
                      <a:r>
                        <a:rPr lang="en-US" sz="2400" b="0" i="0" u="none" strike="noStrike" baseline="0" dirty="0" smtClean="0">
                          <a:solidFill>
                            <a:srgbClr val="F8F8F8"/>
                          </a:solidFill>
                          <a:latin typeface="+mn-lt"/>
                        </a:rPr>
                        <a:t>History</a:t>
                      </a:r>
                      <a:endParaRPr lang="ru-RU" sz="2400" dirty="0">
                        <a:solidFill>
                          <a:srgbClr val="F8F8F8"/>
                        </a:solidFill>
                        <a:latin typeface="+mn-lt"/>
                      </a:endParaRPr>
                    </a:p>
                  </a:txBody>
                  <a:tcPr/>
                </a:tc>
                <a:tc>
                  <a:txBody>
                    <a:bodyPr/>
                    <a:lstStyle/>
                    <a:p>
                      <a:r>
                        <a:rPr lang="en-US" sz="2400" b="0" i="0" u="none" strike="noStrike" baseline="0" dirty="0" smtClean="0">
                          <a:solidFill>
                            <a:srgbClr val="F8F8F8"/>
                          </a:solidFill>
                          <a:latin typeface="+mn-lt"/>
                        </a:rPr>
                        <a:t>Respiratory function tests </a:t>
                      </a:r>
                      <a:endParaRPr lang="ru-RU" sz="2400" dirty="0">
                        <a:solidFill>
                          <a:srgbClr val="F8F8F8"/>
                        </a:solidFill>
                        <a:latin typeface="+mn-lt"/>
                      </a:endParaRPr>
                    </a:p>
                  </a:txBody>
                  <a:tcPr/>
                </a:tc>
                <a:tc>
                  <a:txBody>
                    <a:bodyPr/>
                    <a:lstStyle/>
                    <a:p>
                      <a:r>
                        <a:rPr lang="en-US" sz="2400" b="0" i="0" u="none" strike="noStrike" baseline="0" dirty="0" smtClean="0">
                          <a:solidFill>
                            <a:srgbClr val="F8F8F8"/>
                          </a:solidFill>
                          <a:latin typeface="+mn-lt"/>
                        </a:rPr>
                        <a:t> Supportive elements</a:t>
                      </a:r>
                      <a:endParaRPr lang="ru-RU" sz="2400" dirty="0">
                        <a:solidFill>
                          <a:srgbClr val="F8F8F8"/>
                        </a:solidFill>
                        <a:latin typeface="+mn-lt"/>
                      </a:endParaRPr>
                    </a:p>
                  </a:txBody>
                  <a:tcPr/>
                </a:tc>
              </a:tr>
              <a:tr h="1310640">
                <a:tc>
                  <a:txBody>
                    <a:bodyPr/>
                    <a:lstStyle/>
                    <a:p>
                      <a:pPr algn="l"/>
                      <a:r>
                        <a:rPr lang="en-US" sz="2300" b="0" i="0" u="none" strike="noStrike" baseline="0" dirty="0" smtClean="0">
                          <a:latin typeface="+mn-lt"/>
                        </a:rPr>
                        <a:t>H1. Recurrent wheeze</a:t>
                      </a:r>
                      <a:endParaRPr lang="ru-RU" sz="2300" dirty="0">
                        <a:latin typeface="+mn-lt"/>
                      </a:endParaRPr>
                    </a:p>
                  </a:txBody>
                  <a:tcPr/>
                </a:tc>
                <a:tc>
                  <a:txBody>
                    <a:bodyPr/>
                    <a:lstStyle/>
                    <a:p>
                      <a:pPr algn="l"/>
                      <a:r>
                        <a:rPr lang="en-US" sz="2300" b="0" i="0" u="none" strike="noStrike" baseline="0" dirty="0" smtClean="0">
                          <a:latin typeface="+mn-lt"/>
                        </a:rPr>
                        <a:t>R1. Positive </a:t>
                      </a:r>
                      <a:r>
                        <a:rPr lang="en-US" sz="2300" b="0" i="0" u="none" strike="noStrike" baseline="0" dirty="0" err="1" smtClean="0">
                          <a:latin typeface="+mn-lt"/>
                        </a:rPr>
                        <a:t>methacholine</a:t>
                      </a:r>
                      <a:endParaRPr lang="en-US" sz="2300" b="0" i="0" u="none" strike="noStrike" baseline="0" dirty="0" smtClean="0">
                        <a:latin typeface="+mn-lt"/>
                      </a:endParaRPr>
                    </a:p>
                    <a:p>
                      <a:pPr algn="l"/>
                      <a:r>
                        <a:rPr lang="en-US" sz="2300" b="0" i="0" u="none" strike="noStrike" baseline="0" dirty="0" smtClean="0">
                          <a:latin typeface="+mn-lt"/>
                        </a:rPr>
                        <a:t>test</a:t>
                      </a:r>
                    </a:p>
                  </a:txBody>
                  <a:tcPr/>
                </a:tc>
                <a:tc>
                  <a:txBody>
                    <a:bodyPr/>
                    <a:lstStyle/>
                    <a:p>
                      <a:pPr algn="l"/>
                      <a:r>
                        <a:rPr lang="en-US" sz="2300" b="0" i="0" u="none" strike="noStrike" baseline="0" dirty="0" smtClean="0">
                          <a:latin typeface="+mn-lt"/>
                        </a:rPr>
                        <a:t>S1. Early onset</a:t>
                      </a:r>
                    </a:p>
                    <a:p>
                      <a:pPr algn="l"/>
                      <a:r>
                        <a:rPr lang="en-US" sz="2300" b="0" i="0" u="none" strike="noStrike" baseline="0" dirty="0" smtClean="0">
                          <a:latin typeface="+mn-lt"/>
                        </a:rPr>
                        <a:t>(in adolescence</a:t>
                      </a:r>
                    </a:p>
                    <a:p>
                      <a:pPr algn="l"/>
                      <a:r>
                        <a:rPr lang="en-US" sz="2300" b="0" i="0" u="none" strike="noStrike" baseline="0" dirty="0" smtClean="0">
                          <a:latin typeface="+mn-lt"/>
                        </a:rPr>
                        <a:t>or young adulthood</a:t>
                      </a:r>
                      <a:endParaRPr lang="ru-RU" sz="2300" dirty="0">
                        <a:latin typeface="+mn-lt"/>
                      </a:endParaRPr>
                    </a:p>
                  </a:txBody>
                  <a:tcPr/>
                </a:tc>
              </a:tr>
              <a:tr h="1037210">
                <a:tc>
                  <a:txBody>
                    <a:bodyPr/>
                    <a:lstStyle/>
                    <a:p>
                      <a:pPr algn="l"/>
                      <a:r>
                        <a:rPr lang="en-US" sz="2300" b="0" i="0" u="none" strike="noStrike" baseline="0" dirty="0" smtClean="0">
                          <a:latin typeface="+mn-lt"/>
                        </a:rPr>
                        <a:t>H2. Nocturnal wheeze</a:t>
                      </a:r>
                      <a:endParaRPr lang="ru-RU" sz="2300" dirty="0">
                        <a:latin typeface="+mn-lt"/>
                      </a:endParaRPr>
                    </a:p>
                  </a:txBody>
                  <a:tcPr/>
                </a:tc>
                <a:tc>
                  <a:txBody>
                    <a:bodyPr/>
                    <a:lstStyle/>
                    <a:p>
                      <a:pPr algn="l"/>
                      <a:r>
                        <a:rPr lang="en-US" sz="2300" b="0" i="0" u="none" strike="noStrike" baseline="0" dirty="0" smtClean="0">
                          <a:latin typeface="+mn-lt"/>
                        </a:rPr>
                        <a:t>R2. Completely reversible</a:t>
                      </a:r>
                    </a:p>
                    <a:p>
                      <a:pPr algn="l"/>
                      <a:r>
                        <a:rPr lang="en-US" sz="2300" b="0" i="0" u="none" strike="noStrike" baseline="0" dirty="0" smtClean="0">
                          <a:latin typeface="+mn-lt"/>
                        </a:rPr>
                        <a:t>bronchial obstruction</a:t>
                      </a:r>
                    </a:p>
                  </a:txBody>
                  <a:tcPr/>
                </a:tc>
                <a:tc>
                  <a:txBody>
                    <a:bodyPr/>
                    <a:lstStyle/>
                    <a:p>
                      <a:pPr algn="l"/>
                      <a:r>
                        <a:rPr lang="en-US" sz="2300" b="0" i="0" u="none" strike="noStrike" baseline="0" dirty="0" smtClean="0">
                          <a:latin typeface="+mn-lt"/>
                        </a:rPr>
                        <a:t>S2. History of </a:t>
                      </a:r>
                      <a:r>
                        <a:rPr lang="en-US" sz="2300" b="0" i="0" u="none" strike="noStrike" baseline="0" dirty="0" err="1" smtClean="0">
                          <a:latin typeface="+mn-lt"/>
                        </a:rPr>
                        <a:t>atopy</a:t>
                      </a:r>
                      <a:endParaRPr lang="ru-RU" sz="2300" dirty="0">
                        <a:latin typeface="+mn-lt"/>
                      </a:endParaRPr>
                    </a:p>
                  </a:txBody>
                  <a:tcPr/>
                </a:tc>
              </a:tr>
              <a:tr h="868680">
                <a:tc>
                  <a:txBody>
                    <a:bodyPr/>
                    <a:lstStyle/>
                    <a:p>
                      <a:pPr algn="l"/>
                      <a:r>
                        <a:rPr lang="en-US" sz="2300" b="0" i="0" u="none" strike="noStrike" baseline="0" dirty="0" smtClean="0">
                          <a:latin typeface="+mn-lt"/>
                        </a:rPr>
                        <a:t>H3. Dry cough (variant</a:t>
                      </a:r>
                    </a:p>
                    <a:p>
                      <a:pPr algn="l"/>
                      <a:r>
                        <a:rPr lang="en-US" sz="2300" b="0" i="0" u="none" strike="noStrike" baseline="0" dirty="0" smtClean="0">
                          <a:latin typeface="+mn-lt"/>
                        </a:rPr>
                        <a:t>clinical presentation)</a:t>
                      </a:r>
                    </a:p>
                  </a:txBody>
                  <a:tcPr/>
                </a:tc>
                <a:tc>
                  <a:txBody>
                    <a:bodyPr/>
                    <a:lstStyle/>
                    <a:p>
                      <a:pPr algn="l"/>
                      <a:r>
                        <a:rPr lang="en-US" sz="2300" b="0" i="0" u="none" strike="noStrike" baseline="0" dirty="0" smtClean="0">
                          <a:latin typeface="+mn-lt"/>
                        </a:rPr>
                        <a:t>R3. Partially reversible</a:t>
                      </a:r>
                    </a:p>
                    <a:p>
                      <a:pPr algn="l"/>
                      <a:r>
                        <a:rPr lang="en-US" sz="2300" b="0" i="0" u="none" strike="noStrike" baseline="0" dirty="0" smtClean="0">
                          <a:latin typeface="+mn-lt"/>
                        </a:rPr>
                        <a:t>bronchial obstruction</a:t>
                      </a:r>
                    </a:p>
                  </a:txBody>
                  <a:tcPr/>
                </a:tc>
                <a:tc>
                  <a:txBody>
                    <a:bodyPr/>
                    <a:lstStyle/>
                    <a:p>
                      <a:pPr algn="l"/>
                      <a:r>
                        <a:rPr lang="en-US" sz="2300" b="0" i="0" u="none" strike="noStrike" baseline="0" dirty="0" smtClean="0">
                          <a:latin typeface="+mn-lt"/>
                        </a:rPr>
                        <a:t>S3. Triggers identified</a:t>
                      </a:r>
                      <a:endParaRPr lang="ru-RU" sz="2300" dirty="0">
                        <a:latin typeface="+mn-lt"/>
                      </a:endParaRPr>
                    </a:p>
                  </a:txBody>
                  <a:tcPr/>
                </a:tc>
              </a:tr>
              <a:tr h="1645920">
                <a:tc>
                  <a:txBody>
                    <a:bodyPr/>
                    <a:lstStyle/>
                    <a:p>
                      <a:endParaRPr lang="ru-RU" sz="2300">
                        <a:latin typeface="+mn-lt"/>
                      </a:endParaRPr>
                    </a:p>
                  </a:txBody>
                  <a:tcPr/>
                </a:tc>
                <a:tc>
                  <a:txBody>
                    <a:bodyPr/>
                    <a:lstStyle/>
                    <a:p>
                      <a:endParaRPr lang="ru-RU" sz="2300" dirty="0">
                        <a:latin typeface="+mn-lt"/>
                      </a:endParaRPr>
                    </a:p>
                  </a:txBody>
                  <a:tcPr/>
                </a:tc>
                <a:tc>
                  <a:txBody>
                    <a:bodyPr/>
                    <a:lstStyle/>
                    <a:p>
                      <a:r>
                        <a:rPr lang="en-US" sz="2300" b="0" i="0" u="none" strike="noStrike" kern="1200" baseline="0" dirty="0" smtClean="0">
                          <a:solidFill>
                            <a:schemeClr val="dk1"/>
                          </a:solidFill>
                          <a:latin typeface="+mn-lt"/>
                          <a:ea typeface="+mn-ea"/>
                          <a:cs typeface="+mn-cs"/>
                        </a:rPr>
                        <a:t>S4. Sputum eosinophilia</a:t>
                      </a:r>
                    </a:p>
                    <a:p>
                      <a:r>
                        <a:rPr lang="en-US" sz="2300" b="0" i="0" u="none" strike="noStrike" kern="1200" baseline="0" dirty="0" smtClean="0">
                          <a:solidFill>
                            <a:schemeClr val="dk1"/>
                          </a:solidFill>
                          <a:latin typeface="+mn-lt"/>
                          <a:ea typeface="+mn-ea"/>
                          <a:cs typeface="+mn-cs"/>
                        </a:rPr>
                        <a:t>S5. Steroid dependence</a:t>
                      </a:r>
                    </a:p>
                    <a:p>
                      <a:r>
                        <a:rPr lang="en-US" sz="2300" b="0" i="0" u="none" strike="noStrike" kern="1200" baseline="0" dirty="0" smtClean="0">
                          <a:solidFill>
                            <a:schemeClr val="dk1"/>
                          </a:solidFill>
                          <a:latin typeface="+mn-lt"/>
                          <a:ea typeface="+mn-ea"/>
                          <a:cs typeface="+mn-cs"/>
                        </a:rPr>
                        <a:t>S6. Normal DLCO</a:t>
                      </a:r>
                      <a:endParaRPr lang="ru-RU" sz="2300" dirty="0">
                        <a:latin typeface="+mn-lt"/>
                      </a:endParaRPr>
                    </a:p>
                  </a:txBody>
                  <a:tcPr/>
                </a:tc>
              </a:tr>
            </a:tbl>
          </a:graphicData>
        </a:graphic>
      </p:graphicFrame>
    </p:spTree>
    <p:extLst>
      <p:ext uri="{BB962C8B-B14F-4D97-AF65-F5344CB8AC3E}">
        <p14:creationId xmlns:p14="http://schemas.microsoft.com/office/powerpoint/2010/main" val="3897754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19846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781800"/>
          </a:xfrm>
          <a:prstGeom prst="rect">
            <a:avLst/>
          </a:prstGeom>
        </p:spPr>
      </p:pic>
    </p:spTree>
    <p:extLst>
      <p:ext uri="{BB962C8B-B14F-4D97-AF65-F5344CB8AC3E}">
        <p14:creationId xmlns:p14="http://schemas.microsoft.com/office/powerpoint/2010/main" val="1425444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8200"/>
          </a:xfrm>
        </p:spPr>
        <p:txBody>
          <a:bodyPr>
            <a:noAutofit/>
          </a:bodyPr>
          <a:lstStyle/>
          <a:p>
            <a:r>
              <a:rPr lang="en-US" sz="3200" b="1" dirty="0"/>
              <a:t>T</a:t>
            </a:r>
            <a:r>
              <a:rPr lang="en-US" sz="3200" b="1" dirty="0" smtClean="0"/>
              <a:t>reatment </a:t>
            </a:r>
            <a:r>
              <a:rPr lang="en-US" sz="3200" b="1" dirty="0"/>
              <a:t>of asthma in </a:t>
            </a:r>
            <a:r>
              <a:rPr lang="en-US" sz="3200" b="1" dirty="0" smtClean="0"/>
              <a:t>the</a:t>
            </a:r>
            <a:r>
              <a:rPr lang="ru-RU" sz="3200" b="1" dirty="0" smtClean="0"/>
              <a:t> </a:t>
            </a:r>
            <a:r>
              <a:rPr lang="en-US" sz="3200" b="1" dirty="0" smtClean="0"/>
              <a:t>elderly</a:t>
            </a:r>
            <a:endParaRPr lang="ru-RU" sz="3200" b="1" dirty="0"/>
          </a:p>
        </p:txBody>
      </p:sp>
      <p:sp>
        <p:nvSpPr>
          <p:cNvPr id="3" name="Объект 2"/>
          <p:cNvSpPr>
            <a:spLocks noGrp="1"/>
          </p:cNvSpPr>
          <p:nvPr>
            <p:ph idx="1"/>
          </p:nvPr>
        </p:nvSpPr>
        <p:spPr>
          <a:xfrm>
            <a:off x="152400" y="838200"/>
            <a:ext cx="8839200" cy="6019800"/>
          </a:xfrm>
        </p:spPr>
        <p:txBody>
          <a:bodyPr>
            <a:noAutofit/>
          </a:bodyPr>
          <a:lstStyle/>
          <a:p>
            <a:pPr algn="just"/>
            <a:r>
              <a:rPr lang="en-US" sz="2200" b="1" dirty="0"/>
              <a:t>Beta-agonist therapy </a:t>
            </a:r>
            <a:r>
              <a:rPr lang="en-US" sz="2200" dirty="0"/>
              <a:t>can cause tremor, a dose dependent reduction in serum potassium and tachycardia. Tremor is a common concern in the elderly asthmatic and it is caused by β2 stimulation of skeletal muscle. To </a:t>
            </a:r>
            <a:r>
              <a:rPr lang="en-US" sz="2200" dirty="0" err="1"/>
              <a:t>minimise</a:t>
            </a:r>
            <a:r>
              <a:rPr lang="en-US" sz="2200" dirty="0"/>
              <a:t> systemic absorption though </a:t>
            </a:r>
            <a:r>
              <a:rPr lang="en-US" sz="2200" dirty="0" err="1"/>
              <a:t>oropharyngeal</a:t>
            </a:r>
            <a:r>
              <a:rPr lang="en-US" sz="2200" dirty="0"/>
              <a:t> deposition a spacer device is </a:t>
            </a:r>
            <a:r>
              <a:rPr lang="en-US" sz="2200" dirty="0" smtClean="0"/>
              <a:t>recommended</a:t>
            </a:r>
            <a:r>
              <a:rPr lang="ru-RU" sz="2200" dirty="0" smtClean="0"/>
              <a:t>.</a:t>
            </a:r>
          </a:p>
          <a:p>
            <a:pPr algn="just"/>
            <a:r>
              <a:rPr lang="en-US" sz="2200" b="1" dirty="0"/>
              <a:t>Theophylline</a:t>
            </a:r>
            <a:r>
              <a:rPr lang="en-US" sz="2200" dirty="0"/>
              <a:t> must be used carefully in the elderly population and is associated with a number of adverse effects particularly when drug levels are above the therapeutic range. Drug toxicity is most likely in those with established cardiac or liver disease and there are a number of described drug interactions </a:t>
            </a:r>
            <a:r>
              <a:rPr lang="en-US" sz="2200" dirty="0" err="1"/>
              <a:t>eg</a:t>
            </a:r>
            <a:r>
              <a:rPr lang="en-US" sz="2200" dirty="0"/>
              <a:t>. quinolones and allopurinol. Careful monitoring of drug levels is required to reduce the risk of very serious adverse events such as cardiac arrhythmias and seizures</a:t>
            </a:r>
            <a:r>
              <a:rPr lang="en-US" sz="2200" dirty="0" smtClean="0"/>
              <a:t>.</a:t>
            </a:r>
            <a:endParaRPr lang="ru-RU" sz="2200" dirty="0" smtClean="0"/>
          </a:p>
          <a:p>
            <a:pPr algn="just"/>
            <a:r>
              <a:rPr lang="en-US" sz="2200" b="1" dirty="0"/>
              <a:t>Inhaled steroids </a:t>
            </a:r>
            <a:r>
              <a:rPr lang="en-US" sz="2200" dirty="0"/>
              <a:t>at moderate doses are generally not associated with systemic side effects in the elderly population. However, local side effects are not uncommon and include oral candidiasis and hoarseness of the voice. These effects are dose-dependent and can usually be managed with the addition of a spacer device. </a:t>
            </a:r>
            <a:endParaRPr lang="ru-RU" sz="2200" dirty="0"/>
          </a:p>
        </p:txBody>
      </p:sp>
    </p:spTree>
    <p:extLst>
      <p:ext uri="{BB962C8B-B14F-4D97-AF65-F5344CB8AC3E}">
        <p14:creationId xmlns:p14="http://schemas.microsoft.com/office/powerpoint/2010/main" val="4018272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0"/>
            <a:ext cx="8382000" cy="6858000"/>
          </a:xfrm>
          <a:prstGeom prst="rect">
            <a:avLst/>
          </a:prstGeom>
        </p:spPr>
      </p:pic>
    </p:spTree>
    <p:extLst>
      <p:ext uri="{BB962C8B-B14F-4D97-AF65-F5344CB8AC3E}">
        <p14:creationId xmlns:p14="http://schemas.microsoft.com/office/powerpoint/2010/main" val="2616971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09600"/>
          </a:xfrm>
        </p:spPr>
        <p:txBody>
          <a:bodyPr>
            <a:normAutofit fontScale="90000"/>
          </a:bodyPr>
          <a:lstStyle/>
          <a:p>
            <a:r>
              <a:rPr lang="en-US" b="1" dirty="0"/>
              <a:t>Treatment of asthma in the</a:t>
            </a:r>
            <a:r>
              <a:rPr lang="ru-RU" b="1" dirty="0"/>
              <a:t> </a:t>
            </a:r>
            <a:r>
              <a:rPr lang="en-US" b="1" dirty="0"/>
              <a:t>elderly</a:t>
            </a:r>
            <a:endParaRPr lang="ru-RU" dirty="0"/>
          </a:p>
        </p:txBody>
      </p:sp>
      <p:sp>
        <p:nvSpPr>
          <p:cNvPr id="3" name="Объект 2"/>
          <p:cNvSpPr>
            <a:spLocks noGrp="1"/>
          </p:cNvSpPr>
          <p:nvPr>
            <p:ph idx="1"/>
          </p:nvPr>
        </p:nvSpPr>
        <p:spPr>
          <a:xfrm>
            <a:off x="457200" y="914400"/>
            <a:ext cx="8382000" cy="5943600"/>
          </a:xfrm>
        </p:spPr>
        <p:txBody>
          <a:bodyPr>
            <a:normAutofit fontScale="77500" lnSpcReduction="20000"/>
          </a:bodyPr>
          <a:lstStyle/>
          <a:p>
            <a:pPr algn="just"/>
            <a:r>
              <a:rPr lang="en-US" b="1" dirty="0"/>
              <a:t>Systemic corticosteroids </a:t>
            </a:r>
            <a:r>
              <a:rPr lang="en-US" dirty="0"/>
              <a:t>can cause or exacerbate significant systemic adverse effects in the elderly population including diabetes, cataracts, hypertension, osteoporosis and vertebral fractures. Systemic maintenance corticosteroids are however indicated for severe, uncontrolled asthma indicated at the higher steps of the GINA treatment </a:t>
            </a:r>
            <a:r>
              <a:rPr lang="en-US" dirty="0" smtClean="0"/>
              <a:t>recommendations</a:t>
            </a:r>
            <a:r>
              <a:rPr lang="ru-RU" dirty="0" smtClean="0"/>
              <a:t>.</a:t>
            </a:r>
          </a:p>
          <a:p>
            <a:pPr algn="just"/>
            <a:r>
              <a:rPr lang="en-US" dirty="0"/>
              <a:t>Cholinergic receptors appear to function independently of ageing. As a consequence, there is a reduction in response to β-agonist bronchodilator therapy associated with ageing which has not been seen with </a:t>
            </a:r>
            <a:r>
              <a:rPr lang="en-US" b="1" dirty="0"/>
              <a:t>anti-</a:t>
            </a:r>
            <a:r>
              <a:rPr lang="en-US" b="1" dirty="0" err="1"/>
              <a:t>cholinergics</a:t>
            </a:r>
            <a:r>
              <a:rPr lang="en-US" dirty="0"/>
              <a:t>. Indeed, some elderly patients respond better to anti-</a:t>
            </a:r>
            <a:r>
              <a:rPr lang="en-US" dirty="0" err="1"/>
              <a:t>cholinergics</a:t>
            </a:r>
            <a:r>
              <a:rPr lang="en-US" dirty="0"/>
              <a:t> than to beta </a:t>
            </a:r>
            <a:r>
              <a:rPr lang="en-US" dirty="0" smtClean="0"/>
              <a:t>agonists</a:t>
            </a:r>
            <a:r>
              <a:rPr lang="ru-RU" dirty="0" smtClean="0"/>
              <a:t>.</a:t>
            </a:r>
          </a:p>
          <a:p>
            <a:pPr algn="just"/>
            <a:r>
              <a:rPr lang="en-US" dirty="0"/>
              <a:t>Elderly patients with severe allergic asthma should also be considered for </a:t>
            </a:r>
            <a:r>
              <a:rPr lang="en-US" b="1" dirty="0" err="1"/>
              <a:t>omalizumab</a:t>
            </a:r>
            <a:r>
              <a:rPr lang="en-US" b="1" dirty="0"/>
              <a:t> therapy</a:t>
            </a:r>
            <a:r>
              <a:rPr lang="en-US" dirty="0"/>
              <a:t>. The GINA </a:t>
            </a:r>
            <a:r>
              <a:rPr lang="en-US" dirty="0" smtClean="0"/>
              <a:t>guidelines </a:t>
            </a:r>
            <a:r>
              <a:rPr lang="en-US" dirty="0"/>
              <a:t>recommend this medication as "Step 4" add-on treatment. A subgroup analysis demonstrated that elderly patients also gain benefit from this medication</a:t>
            </a:r>
            <a:endParaRPr lang="ru-RU" dirty="0"/>
          </a:p>
        </p:txBody>
      </p:sp>
    </p:spTree>
    <p:extLst>
      <p:ext uri="{BB962C8B-B14F-4D97-AF65-F5344CB8AC3E}">
        <p14:creationId xmlns:p14="http://schemas.microsoft.com/office/powerpoint/2010/main" val="3818207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610600" cy="762000"/>
          </a:xfrm>
        </p:spPr>
        <p:txBody>
          <a:bodyPr>
            <a:normAutofit/>
          </a:bodyPr>
          <a:lstStyle/>
          <a:p>
            <a:r>
              <a:rPr lang="en-US" sz="3600" b="1" dirty="0" smtClean="0"/>
              <a:t>Asthma-COPD </a:t>
            </a:r>
            <a:r>
              <a:rPr lang="en-US" sz="3600" b="1" dirty="0"/>
              <a:t>overlap </a:t>
            </a:r>
            <a:r>
              <a:rPr lang="en-US" sz="3600" b="1" dirty="0" smtClean="0"/>
              <a:t>syndrome</a:t>
            </a:r>
            <a:r>
              <a:rPr lang="ru-RU" sz="3600" b="1" dirty="0" smtClean="0"/>
              <a:t> </a:t>
            </a:r>
            <a:r>
              <a:rPr lang="en-US" sz="3600" b="1" dirty="0" smtClean="0"/>
              <a:t>(ACOS</a:t>
            </a:r>
            <a:r>
              <a:rPr lang="en-US" sz="3600" b="1" dirty="0"/>
              <a:t>)</a:t>
            </a:r>
            <a:endParaRPr lang="ru-RU" sz="3600" b="1" dirty="0"/>
          </a:p>
        </p:txBody>
      </p:sp>
      <p:sp>
        <p:nvSpPr>
          <p:cNvPr id="3" name="Объект 2"/>
          <p:cNvSpPr>
            <a:spLocks noGrp="1"/>
          </p:cNvSpPr>
          <p:nvPr>
            <p:ph idx="1"/>
          </p:nvPr>
        </p:nvSpPr>
        <p:spPr>
          <a:xfrm>
            <a:off x="228600" y="1066800"/>
            <a:ext cx="8610600" cy="5791200"/>
          </a:xfrm>
        </p:spPr>
        <p:txBody>
          <a:bodyPr>
            <a:noAutofit/>
          </a:bodyPr>
          <a:lstStyle/>
          <a:p>
            <a:pPr algn="just"/>
            <a:r>
              <a:rPr lang="en-US" sz="2200" dirty="0"/>
              <a:t>First of all, it should be clear that it is not a single entity, but that, like asthma and COPD, it includes several different forms of disease (phenotypes) caused by different underlying mechanisms. </a:t>
            </a:r>
            <a:endParaRPr lang="ru-RU" sz="2200" dirty="0" smtClean="0"/>
          </a:p>
          <a:p>
            <a:pPr algn="just"/>
            <a:r>
              <a:rPr lang="en-US" sz="2200" dirty="0" smtClean="0"/>
              <a:t>The </a:t>
            </a:r>
            <a:r>
              <a:rPr lang="en-US" sz="2200" dirty="0"/>
              <a:t>evidence of treatment is very limited due to the absence of pharmacotherapy studies in this population. </a:t>
            </a:r>
            <a:endParaRPr lang="ru-RU" sz="2200" dirty="0" smtClean="0"/>
          </a:p>
          <a:p>
            <a:pPr algn="just"/>
            <a:r>
              <a:rPr lang="en-US" sz="2200" dirty="0" smtClean="0"/>
              <a:t>The </a:t>
            </a:r>
            <a:r>
              <a:rPr lang="en-US" sz="2200" dirty="0"/>
              <a:t>term is coined basically for two reasons: </a:t>
            </a:r>
            <a:r>
              <a:rPr lang="en-US" sz="2200" b="1" dirty="0"/>
              <a:t>the difficulty of distinguishing asthma from COPD, particularly in older adults and smokers,</a:t>
            </a:r>
            <a:r>
              <a:rPr lang="en-US" sz="2200" dirty="0"/>
              <a:t> especially for the primary care physician where these patients initially consulted, and due to the fact that it is clear that patients who have concomitant asthma and COPD changes have more frequent exacerbations, poor quality of life, a more rapid decline in lung function and higher mortality, in addition to consuming greater health resources than asthma and COPD </a:t>
            </a:r>
            <a:r>
              <a:rPr lang="en-US" sz="2200" dirty="0" smtClean="0"/>
              <a:t>alone</a:t>
            </a:r>
            <a:r>
              <a:rPr lang="ru-RU" sz="2200" dirty="0" smtClean="0"/>
              <a:t>.</a:t>
            </a:r>
            <a:r>
              <a:rPr lang="en-US" sz="2200" dirty="0" smtClean="0"/>
              <a:t> </a:t>
            </a:r>
            <a:endParaRPr lang="ru-RU" sz="2200" dirty="0" smtClean="0"/>
          </a:p>
          <a:p>
            <a:pPr algn="just"/>
            <a:r>
              <a:rPr lang="en-US" sz="2200" dirty="0"/>
              <a:t>The wide range in the prevalence of the epidemiological reports of ACO (15-55%) exposes the different criteria for diagnosis, and this is due to the absence of a clear definition</a:t>
            </a:r>
            <a:r>
              <a:rPr lang="en-US" sz="2400" dirty="0"/>
              <a:t>.</a:t>
            </a:r>
            <a:endParaRPr lang="ru-RU" sz="2400" dirty="0"/>
          </a:p>
        </p:txBody>
      </p:sp>
    </p:spTree>
    <p:extLst>
      <p:ext uri="{BB962C8B-B14F-4D97-AF65-F5344CB8AC3E}">
        <p14:creationId xmlns:p14="http://schemas.microsoft.com/office/powerpoint/2010/main" val="24884614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19800"/>
          </a:xfrm>
          <a:prstGeom prst="rect">
            <a:avLst/>
          </a:prstGeom>
        </p:spPr>
      </p:pic>
    </p:spTree>
    <p:extLst>
      <p:ext uri="{BB962C8B-B14F-4D97-AF65-F5344CB8AC3E}">
        <p14:creationId xmlns:p14="http://schemas.microsoft.com/office/powerpoint/2010/main" val="3045305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61"/>
            <a:ext cx="9143999" cy="6858000"/>
          </a:xfrm>
          <a:prstGeom prst="rect">
            <a:avLst/>
          </a:prstGeom>
        </p:spPr>
      </p:pic>
    </p:spTree>
    <p:extLst>
      <p:ext uri="{BB962C8B-B14F-4D97-AF65-F5344CB8AC3E}">
        <p14:creationId xmlns:p14="http://schemas.microsoft.com/office/powerpoint/2010/main" val="41480562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763000" cy="762000"/>
          </a:xfrm>
        </p:spPr>
        <p:txBody>
          <a:bodyPr>
            <a:normAutofit/>
          </a:bodyPr>
          <a:lstStyle/>
          <a:p>
            <a:r>
              <a:rPr lang="en-US" sz="3600" b="1" dirty="0"/>
              <a:t>Asthma-COPD overlap syndrome</a:t>
            </a:r>
            <a:r>
              <a:rPr lang="ru-RU" sz="3600" b="1" dirty="0"/>
              <a:t> </a:t>
            </a:r>
            <a:r>
              <a:rPr lang="en-US" sz="3600" b="1" dirty="0"/>
              <a:t>(ACOS)</a:t>
            </a:r>
            <a:endParaRPr lang="ru-RU" sz="3600" dirty="0"/>
          </a:p>
        </p:txBody>
      </p:sp>
      <p:sp>
        <p:nvSpPr>
          <p:cNvPr id="3" name="Объект 2"/>
          <p:cNvSpPr>
            <a:spLocks noGrp="1"/>
          </p:cNvSpPr>
          <p:nvPr>
            <p:ph idx="1"/>
          </p:nvPr>
        </p:nvSpPr>
        <p:spPr>
          <a:xfrm>
            <a:off x="457200" y="1143000"/>
            <a:ext cx="8229600" cy="5486400"/>
          </a:xfrm>
        </p:spPr>
        <p:txBody>
          <a:bodyPr>
            <a:normAutofit fontScale="70000" lnSpcReduction="20000"/>
          </a:bodyPr>
          <a:lstStyle/>
          <a:p>
            <a:pPr algn="just"/>
            <a:r>
              <a:rPr lang="en-US" dirty="0"/>
              <a:t>Unlike asthma and COPD, ACO does not have a definition but a description: "persistent airflow obstruction with several features usually associated with asthma and several features usually associated with COPD." </a:t>
            </a:r>
            <a:endParaRPr lang="ru-RU" dirty="0" smtClean="0"/>
          </a:p>
          <a:p>
            <a:pPr algn="just"/>
            <a:r>
              <a:rPr lang="en-US" dirty="0" smtClean="0"/>
              <a:t>The </a:t>
            </a:r>
            <a:r>
              <a:rPr lang="en-US" dirty="0"/>
              <a:t>patient must have a persistent airflow limitation. In addition to documenting the persistence of the obstruction, the diagnosis involves making a very good clinical history based on which 80% of the diagnosis of asthma, COPD or ACO rests. It is vital to take into account especially the findings that easily distinguish COPD asthma in clinical </a:t>
            </a:r>
            <a:r>
              <a:rPr lang="en-US" dirty="0" smtClean="0"/>
              <a:t>practice. </a:t>
            </a:r>
            <a:endParaRPr lang="ru-RU" dirty="0" smtClean="0"/>
          </a:p>
          <a:p>
            <a:pPr algn="just"/>
            <a:r>
              <a:rPr lang="en-US" dirty="0" smtClean="0"/>
              <a:t>If </a:t>
            </a:r>
            <a:r>
              <a:rPr lang="en-US" dirty="0"/>
              <a:t>several changes (three or more) strongly suggest COPD or if several changes (three or more) suggest asthma, in the absence of an alternative diagnosis; the diagnosis of classic COPD or classical asthma can be made. </a:t>
            </a:r>
            <a:endParaRPr lang="ru-RU" dirty="0" smtClean="0"/>
          </a:p>
          <a:p>
            <a:pPr algn="just"/>
            <a:r>
              <a:rPr lang="en-US" dirty="0" smtClean="0"/>
              <a:t>When </a:t>
            </a:r>
            <a:r>
              <a:rPr lang="en-US" dirty="0"/>
              <a:t>the patient has a similar number of changes compatible with both asthma and COPD, the diagnosis of ACO should be considered and it is therefore essential to document the persistent airflow obstruction. GINA has in its document well-structured characteristics to be </a:t>
            </a:r>
            <a:r>
              <a:rPr lang="en-US" dirty="0" smtClean="0"/>
              <a:t>contrasted</a:t>
            </a:r>
            <a:r>
              <a:rPr lang="ru-RU" dirty="0" smtClean="0"/>
              <a:t>.</a:t>
            </a:r>
            <a:endParaRPr lang="ru-RU" dirty="0"/>
          </a:p>
        </p:txBody>
      </p:sp>
    </p:spTree>
    <p:extLst>
      <p:ext uri="{BB962C8B-B14F-4D97-AF65-F5344CB8AC3E}">
        <p14:creationId xmlns:p14="http://schemas.microsoft.com/office/powerpoint/2010/main" val="21975911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85800"/>
          </a:xfrm>
        </p:spPr>
        <p:txBody>
          <a:bodyPr>
            <a:normAutofit fontScale="90000"/>
          </a:bodyPr>
          <a:lstStyle/>
          <a:p>
            <a:r>
              <a:rPr lang="en-US" b="1" dirty="0"/>
              <a:t>Lung infections and aging</a:t>
            </a:r>
            <a:endParaRPr lang="ru-RU" b="1" dirty="0"/>
          </a:p>
        </p:txBody>
      </p:sp>
      <p:sp>
        <p:nvSpPr>
          <p:cNvPr id="3" name="Объект 2"/>
          <p:cNvSpPr>
            <a:spLocks noGrp="1"/>
          </p:cNvSpPr>
          <p:nvPr>
            <p:ph idx="1"/>
          </p:nvPr>
        </p:nvSpPr>
        <p:spPr>
          <a:xfrm>
            <a:off x="457200" y="1066800"/>
            <a:ext cx="8534400" cy="5638800"/>
          </a:xfrm>
        </p:spPr>
        <p:txBody>
          <a:bodyPr>
            <a:normAutofit fontScale="77500" lnSpcReduction="20000"/>
          </a:bodyPr>
          <a:lstStyle/>
          <a:p>
            <a:pPr algn="just"/>
            <a:r>
              <a:rPr lang="en-US" dirty="0"/>
              <a:t>Respiratory infections are the leading cause of death due to infection in the elderly.</a:t>
            </a:r>
          </a:p>
          <a:p>
            <a:pPr algn="just"/>
            <a:r>
              <a:rPr lang="en-US" dirty="0"/>
              <a:t>Pneumonia combined with influenza rank seventh as a cause of death in the US and </a:t>
            </a:r>
            <a:r>
              <a:rPr lang="en-US" dirty="0" smtClean="0"/>
              <a:t>are</a:t>
            </a:r>
            <a:r>
              <a:rPr lang="ru-RU" dirty="0" smtClean="0"/>
              <a:t> </a:t>
            </a:r>
            <a:r>
              <a:rPr lang="en-US" dirty="0" smtClean="0"/>
              <a:t>the </a:t>
            </a:r>
            <a:r>
              <a:rPr lang="en-US" dirty="0"/>
              <a:t>fifth leading cause of death in individuals older than age 65 (National Vital </a:t>
            </a:r>
            <a:r>
              <a:rPr lang="en-US" dirty="0" smtClean="0"/>
              <a:t>Statistics</a:t>
            </a:r>
            <a:r>
              <a:rPr lang="ru-RU" dirty="0" smtClean="0"/>
              <a:t> </a:t>
            </a:r>
            <a:r>
              <a:rPr lang="en-US" dirty="0" smtClean="0"/>
              <a:t>Report).</a:t>
            </a:r>
            <a:endParaRPr lang="ru-RU" dirty="0" smtClean="0"/>
          </a:p>
          <a:p>
            <a:pPr algn="just"/>
            <a:r>
              <a:rPr lang="en-US" dirty="0" smtClean="0"/>
              <a:t> </a:t>
            </a:r>
            <a:r>
              <a:rPr lang="en-US" dirty="0"/>
              <a:t>Hospitalization rates for pneumonia range from 1 per 1000 individuals </a:t>
            </a:r>
            <a:r>
              <a:rPr lang="en-US" dirty="0" smtClean="0"/>
              <a:t>in</a:t>
            </a:r>
            <a:r>
              <a:rPr lang="ru-RU" dirty="0" smtClean="0"/>
              <a:t> </a:t>
            </a:r>
            <a:r>
              <a:rPr lang="en-US" dirty="0" smtClean="0"/>
              <a:t>the </a:t>
            </a:r>
            <a:r>
              <a:rPr lang="en-US" dirty="0"/>
              <a:t>general population to 12 per 1000 over age 75 years and 33 per 1000 for residents </a:t>
            </a:r>
            <a:r>
              <a:rPr lang="en-US" dirty="0" smtClean="0"/>
              <a:t>of</a:t>
            </a:r>
            <a:r>
              <a:rPr lang="ru-RU" dirty="0" smtClean="0"/>
              <a:t> </a:t>
            </a:r>
            <a:r>
              <a:rPr lang="en-US" dirty="0" smtClean="0"/>
              <a:t>chronic </a:t>
            </a:r>
            <a:r>
              <a:rPr lang="en-US" dirty="0"/>
              <a:t>care </a:t>
            </a:r>
            <a:r>
              <a:rPr lang="en-US" dirty="0" smtClean="0"/>
              <a:t>facilities. </a:t>
            </a:r>
            <a:endParaRPr lang="ru-RU" dirty="0" smtClean="0"/>
          </a:p>
          <a:p>
            <a:pPr algn="just"/>
            <a:r>
              <a:rPr lang="en-US" dirty="0" smtClean="0"/>
              <a:t>Because </a:t>
            </a:r>
            <a:r>
              <a:rPr lang="en-US" dirty="0"/>
              <a:t>pneumonia often has an atypical </a:t>
            </a:r>
            <a:r>
              <a:rPr lang="en-US" dirty="0" smtClean="0"/>
              <a:t>presentation</a:t>
            </a:r>
            <a:r>
              <a:rPr lang="ru-RU" dirty="0" smtClean="0"/>
              <a:t> </a:t>
            </a:r>
            <a:r>
              <a:rPr lang="en-US" dirty="0" smtClean="0"/>
              <a:t>in </a:t>
            </a:r>
            <a:r>
              <a:rPr lang="en-US" dirty="0"/>
              <a:t>the elderly in which respiratory symptoms may be subtle or absent, diagnosis can </a:t>
            </a:r>
            <a:r>
              <a:rPr lang="en-US" dirty="0" smtClean="0"/>
              <a:t>be</a:t>
            </a:r>
            <a:r>
              <a:rPr lang="ru-RU" dirty="0" smtClean="0"/>
              <a:t> </a:t>
            </a:r>
            <a:r>
              <a:rPr lang="en-US" dirty="0" smtClean="0"/>
              <a:t>delayed </a:t>
            </a:r>
            <a:r>
              <a:rPr lang="en-US" dirty="0"/>
              <a:t>and lead to increased morbidity and mortality for elderly individuals, a group that is already more likely to be hospitalized, have a longer length of stay when </a:t>
            </a:r>
            <a:r>
              <a:rPr lang="en-US" dirty="0" smtClean="0"/>
              <a:t>hospitalized,</a:t>
            </a:r>
            <a:r>
              <a:rPr lang="ru-RU" dirty="0" smtClean="0"/>
              <a:t> </a:t>
            </a:r>
            <a:r>
              <a:rPr lang="en-US" dirty="0" smtClean="0"/>
              <a:t>and </a:t>
            </a:r>
            <a:r>
              <a:rPr lang="en-US" dirty="0"/>
              <a:t>have a prolonged recovery that is often accompanied by subsequent debilitation </a:t>
            </a:r>
            <a:r>
              <a:rPr lang="en-US" dirty="0" smtClean="0"/>
              <a:t>or</a:t>
            </a:r>
            <a:r>
              <a:rPr lang="ru-RU" dirty="0" smtClean="0"/>
              <a:t> </a:t>
            </a:r>
            <a:r>
              <a:rPr lang="en-US" dirty="0" smtClean="0"/>
              <a:t>decline </a:t>
            </a:r>
            <a:r>
              <a:rPr lang="en-US" dirty="0"/>
              <a:t>in performance status despite successful </a:t>
            </a:r>
            <a:r>
              <a:rPr lang="en-US" dirty="0" smtClean="0"/>
              <a:t>therapy</a:t>
            </a:r>
            <a:r>
              <a:rPr lang="ru-RU" dirty="0" smtClean="0"/>
              <a:t>.</a:t>
            </a:r>
            <a:endParaRPr lang="ru-RU" dirty="0"/>
          </a:p>
        </p:txBody>
      </p:sp>
    </p:spTree>
    <p:extLst>
      <p:ext uri="{BB962C8B-B14F-4D97-AF65-F5344CB8AC3E}">
        <p14:creationId xmlns:p14="http://schemas.microsoft.com/office/powerpoint/2010/main" val="14829866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8839200" cy="457200"/>
          </a:xfrm>
        </p:spPr>
        <p:txBody>
          <a:bodyPr>
            <a:noAutofit/>
          </a:bodyPr>
          <a:lstStyle/>
          <a:p>
            <a:r>
              <a:rPr lang="en-US" sz="3200" b="1" dirty="0"/>
              <a:t>Risk factors for pneumonia in the elderly</a:t>
            </a:r>
            <a:endParaRPr lang="ru-RU" sz="3200" b="1" dirty="0"/>
          </a:p>
        </p:txBody>
      </p:sp>
      <p:sp>
        <p:nvSpPr>
          <p:cNvPr id="3" name="Объект 2"/>
          <p:cNvSpPr>
            <a:spLocks noGrp="1"/>
          </p:cNvSpPr>
          <p:nvPr>
            <p:ph idx="1"/>
          </p:nvPr>
        </p:nvSpPr>
        <p:spPr>
          <a:xfrm>
            <a:off x="304800" y="609600"/>
            <a:ext cx="8686800" cy="6248400"/>
          </a:xfrm>
        </p:spPr>
        <p:txBody>
          <a:bodyPr>
            <a:noAutofit/>
          </a:bodyPr>
          <a:lstStyle/>
          <a:p>
            <a:r>
              <a:rPr lang="en-US" sz="2100" dirty="0"/>
              <a:t>Depressed oral </a:t>
            </a:r>
            <a:r>
              <a:rPr lang="en-US" sz="2100" dirty="0" smtClean="0"/>
              <a:t>clearance</a:t>
            </a:r>
            <a:r>
              <a:rPr lang="ru-RU" sz="2100" dirty="0" smtClean="0"/>
              <a:t>. </a:t>
            </a:r>
            <a:r>
              <a:rPr lang="en-US" sz="2100" dirty="0" smtClean="0"/>
              <a:t>Swallowing </a:t>
            </a:r>
            <a:r>
              <a:rPr lang="en-US" sz="2100" dirty="0"/>
              <a:t>disorders leading to </a:t>
            </a:r>
            <a:r>
              <a:rPr lang="en-US" sz="2100" dirty="0" smtClean="0"/>
              <a:t>aspiration</a:t>
            </a:r>
            <a:r>
              <a:rPr lang="ru-RU" sz="2100" dirty="0" smtClean="0"/>
              <a:t>.</a:t>
            </a:r>
            <a:endParaRPr lang="en-US" sz="2100" dirty="0"/>
          </a:p>
          <a:p>
            <a:r>
              <a:rPr lang="en-US" sz="2100" dirty="0"/>
              <a:t>Central nervous system </a:t>
            </a:r>
            <a:r>
              <a:rPr lang="en-US" sz="2100" dirty="0" smtClean="0"/>
              <a:t>dysfunction</a:t>
            </a:r>
            <a:r>
              <a:rPr lang="ru-RU" sz="2100" dirty="0" smtClean="0"/>
              <a:t>. </a:t>
            </a:r>
            <a:r>
              <a:rPr lang="en-US" sz="2100" dirty="0" smtClean="0"/>
              <a:t>Neurologic </a:t>
            </a:r>
            <a:r>
              <a:rPr lang="en-US" sz="2100" dirty="0"/>
              <a:t>disorders</a:t>
            </a:r>
          </a:p>
          <a:p>
            <a:r>
              <a:rPr lang="en-US" sz="2100" dirty="0"/>
              <a:t>Pharmacologic depressants</a:t>
            </a:r>
          </a:p>
          <a:p>
            <a:r>
              <a:rPr lang="en-US" sz="2100" dirty="0"/>
              <a:t>Diminished </a:t>
            </a:r>
            <a:r>
              <a:rPr lang="en-US" sz="2100" dirty="0" err="1"/>
              <a:t>mucociliary</a:t>
            </a:r>
            <a:r>
              <a:rPr lang="en-US" sz="2100" dirty="0"/>
              <a:t> clearance</a:t>
            </a:r>
          </a:p>
          <a:p>
            <a:r>
              <a:rPr lang="en-US" sz="2100" dirty="0"/>
              <a:t>Malnutrition</a:t>
            </a:r>
          </a:p>
          <a:p>
            <a:r>
              <a:rPr lang="en-US" sz="2100" dirty="0"/>
              <a:t>Declining or suppressed immune function</a:t>
            </a:r>
          </a:p>
          <a:p>
            <a:r>
              <a:rPr lang="en-US" sz="2100" dirty="0" smtClean="0"/>
              <a:t>Disease-related </a:t>
            </a:r>
            <a:r>
              <a:rPr lang="en-US" sz="2100" dirty="0"/>
              <a:t>(e.g., diabetes, renal failure)</a:t>
            </a:r>
          </a:p>
          <a:p>
            <a:r>
              <a:rPr lang="en-US" sz="2100" dirty="0"/>
              <a:t>Immunosuppressive therapy</a:t>
            </a:r>
          </a:p>
          <a:p>
            <a:r>
              <a:rPr lang="en-US" sz="2100" dirty="0"/>
              <a:t>Poor vaccine response</a:t>
            </a:r>
          </a:p>
          <a:p>
            <a:r>
              <a:rPr lang="en-US" sz="2100" dirty="0"/>
              <a:t>Alcoholism</a:t>
            </a:r>
          </a:p>
          <a:p>
            <a:r>
              <a:rPr lang="en-US" sz="2100" dirty="0"/>
              <a:t>Parenchymal lung disease</a:t>
            </a:r>
          </a:p>
          <a:p>
            <a:r>
              <a:rPr lang="en-US" sz="2100" dirty="0"/>
              <a:t>Hospitalization</a:t>
            </a:r>
          </a:p>
          <a:p>
            <a:r>
              <a:rPr lang="en-US" sz="2100" dirty="0"/>
              <a:t>Long-term care facility residence</a:t>
            </a:r>
          </a:p>
          <a:p>
            <a:r>
              <a:rPr lang="en-US" sz="2100" dirty="0"/>
              <a:t>Chronic organ dysfunction syndromes</a:t>
            </a:r>
          </a:p>
          <a:p>
            <a:r>
              <a:rPr lang="en-US" sz="2100" dirty="0" smtClean="0"/>
              <a:t>Congestive </a:t>
            </a:r>
            <a:r>
              <a:rPr lang="en-US" sz="2100" dirty="0"/>
              <a:t>heart failure</a:t>
            </a:r>
          </a:p>
          <a:p>
            <a:r>
              <a:rPr lang="en-US" sz="2100" dirty="0"/>
              <a:t>Viral infection</a:t>
            </a:r>
            <a:endParaRPr lang="ru-RU" sz="2100" dirty="0"/>
          </a:p>
        </p:txBody>
      </p:sp>
    </p:spTree>
    <p:extLst>
      <p:ext uri="{BB962C8B-B14F-4D97-AF65-F5344CB8AC3E}">
        <p14:creationId xmlns:p14="http://schemas.microsoft.com/office/powerpoint/2010/main" val="871878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8610600" cy="6858000"/>
          </a:xfrm>
          <a:prstGeom prst="rect">
            <a:avLst/>
          </a:prstGeom>
        </p:spPr>
      </p:pic>
    </p:spTree>
    <p:extLst>
      <p:ext uri="{BB962C8B-B14F-4D97-AF65-F5344CB8AC3E}">
        <p14:creationId xmlns:p14="http://schemas.microsoft.com/office/powerpoint/2010/main" val="23505806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66800"/>
          </a:xfrm>
        </p:spPr>
        <p:txBody>
          <a:bodyPr>
            <a:noAutofit/>
          </a:bodyPr>
          <a:lstStyle/>
          <a:p>
            <a:r>
              <a:rPr lang="en-US" sz="2800" b="1" dirty="0" smtClean="0"/>
              <a:t>Treatment </a:t>
            </a:r>
            <a:r>
              <a:rPr lang="en-US" sz="2800" b="1" dirty="0"/>
              <a:t>of pneumonia in the elderly</a:t>
            </a:r>
            <a:endParaRPr lang="ru-RU" sz="2800" dirty="0"/>
          </a:p>
        </p:txBody>
      </p:sp>
      <p:sp>
        <p:nvSpPr>
          <p:cNvPr id="3" name="Объект 2"/>
          <p:cNvSpPr>
            <a:spLocks noGrp="1"/>
          </p:cNvSpPr>
          <p:nvPr>
            <p:ph idx="1"/>
          </p:nvPr>
        </p:nvSpPr>
        <p:spPr>
          <a:xfrm>
            <a:off x="228600" y="914400"/>
            <a:ext cx="8763000" cy="5715000"/>
          </a:xfrm>
        </p:spPr>
        <p:txBody>
          <a:bodyPr>
            <a:noAutofit/>
          </a:bodyPr>
          <a:lstStyle/>
          <a:p>
            <a:pPr algn="just"/>
            <a:r>
              <a:rPr lang="en-US" sz="2200" dirty="0"/>
              <a:t>Bacteria, especially S. </a:t>
            </a:r>
            <a:r>
              <a:rPr lang="en-US" sz="2200" dirty="0" err="1"/>
              <a:t>pneumoniae</a:t>
            </a:r>
            <a:r>
              <a:rPr lang="en-US" sz="2200" dirty="0"/>
              <a:t>, remain the pathogens that most commonly </a:t>
            </a:r>
            <a:r>
              <a:rPr lang="en-US" sz="2200" dirty="0" smtClean="0"/>
              <a:t>cause</a:t>
            </a:r>
            <a:r>
              <a:rPr lang="ru-RU" sz="2200" dirty="0" smtClean="0"/>
              <a:t> </a:t>
            </a:r>
            <a:r>
              <a:rPr lang="en-US" sz="2200" dirty="0" smtClean="0"/>
              <a:t>pneumonia </a:t>
            </a:r>
            <a:r>
              <a:rPr lang="en-US" sz="2200" dirty="0"/>
              <a:t>in the elderly, </a:t>
            </a:r>
            <a:r>
              <a:rPr lang="en-US" sz="2200" dirty="0" smtClean="0"/>
              <a:t>and</a:t>
            </a:r>
            <a:r>
              <a:rPr lang="ru-RU" sz="2200" dirty="0" smtClean="0"/>
              <a:t> </a:t>
            </a:r>
            <a:r>
              <a:rPr lang="en-US" sz="2200" dirty="0" err="1" smtClean="0"/>
              <a:t>CAPdue</a:t>
            </a:r>
            <a:r>
              <a:rPr lang="en-US" sz="2200" dirty="0" smtClean="0"/>
              <a:t> </a:t>
            </a:r>
            <a:r>
              <a:rPr lang="en-US" sz="2200" dirty="0"/>
              <a:t>to H. </a:t>
            </a:r>
            <a:r>
              <a:rPr lang="en-US" sz="2200" dirty="0" err="1"/>
              <a:t>influenzae</a:t>
            </a:r>
            <a:r>
              <a:rPr lang="en-US" sz="2200" dirty="0"/>
              <a:t>, S. </a:t>
            </a:r>
            <a:r>
              <a:rPr lang="en-US" sz="2200" dirty="0" err="1"/>
              <a:t>aureus</a:t>
            </a:r>
            <a:r>
              <a:rPr lang="en-US" sz="2200" dirty="0"/>
              <a:t>, and enteric gram-negative bacilli occur more frequently in the elderly than in younger age </a:t>
            </a:r>
            <a:r>
              <a:rPr lang="en-US" sz="2200" dirty="0" smtClean="0"/>
              <a:t>groups.</a:t>
            </a:r>
            <a:endParaRPr lang="en-US" sz="2200" dirty="0"/>
          </a:p>
          <a:p>
            <a:pPr algn="just"/>
            <a:r>
              <a:rPr lang="en-US" sz="2200" dirty="0"/>
              <a:t>Pneumonia that is associated with aspiration is usually associated with S. </a:t>
            </a:r>
            <a:r>
              <a:rPr lang="en-US" sz="2200" dirty="0" err="1"/>
              <a:t>pneumoniae</a:t>
            </a:r>
            <a:r>
              <a:rPr lang="en-US" sz="2200" dirty="0"/>
              <a:t>, </a:t>
            </a:r>
            <a:r>
              <a:rPr lang="en-US" sz="2200" dirty="0" smtClean="0"/>
              <a:t>H.</a:t>
            </a:r>
            <a:r>
              <a:rPr lang="ru-RU" sz="2200" dirty="0" smtClean="0"/>
              <a:t> </a:t>
            </a:r>
            <a:r>
              <a:rPr lang="en-US" sz="2200" dirty="0" err="1" smtClean="0"/>
              <a:t>influenzae</a:t>
            </a:r>
            <a:r>
              <a:rPr lang="en-US" sz="2200" dirty="0"/>
              <a:t>, or S. </a:t>
            </a:r>
            <a:r>
              <a:rPr lang="en-US" sz="2200" dirty="0" err="1"/>
              <a:t>aureus</a:t>
            </a:r>
            <a:r>
              <a:rPr lang="en-US" sz="2200" dirty="0"/>
              <a:t> unless poor dentition is present, raising the possibility of </a:t>
            </a:r>
            <a:r>
              <a:rPr lang="en-US" sz="2200" dirty="0" smtClean="0"/>
              <a:t>pneumonia</a:t>
            </a:r>
            <a:r>
              <a:rPr lang="ru-RU" sz="2200" dirty="0" smtClean="0"/>
              <a:t> </a:t>
            </a:r>
            <a:r>
              <a:rPr lang="en-US" sz="2200" dirty="0" smtClean="0"/>
              <a:t>caused </a:t>
            </a:r>
            <a:r>
              <a:rPr lang="en-US" sz="2200" dirty="0"/>
              <a:t>by anaerobic bacteria. </a:t>
            </a:r>
            <a:endParaRPr lang="ru-RU" sz="2200" dirty="0" smtClean="0"/>
          </a:p>
          <a:p>
            <a:pPr algn="just"/>
            <a:r>
              <a:rPr lang="en-US" sz="2200" dirty="0" smtClean="0"/>
              <a:t>Additionally</a:t>
            </a:r>
            <a:r>
              <a:rPr lang="en-US" sz="2200" dirty="0"/>
              <a:t>, the elderly are more likely to have </a:t>
            </a:r>
            <a:r>
              <a:rPr lang="en-US" sz="2200" dirty="0" smtClean="0"/>
              <a:t>colonization</a:t>
            </a:r>
            <a:r>
              <a:rPr lang="ru-RU" sz="2200" dirty="0" smtClean="0"/>
              <a:t> </a:t>
            </a:r>
            <a:r>
              <a:rPr lang="en-US" sz="2200" dirty="0" smtClean="0"/>
              <a:t>with </a:t>
            </a:r>
            <a:r>
              <a:rPr lang="en-US" sz="2200" dirty="0"/>
              <a:t>gram-negative bacilli, particularly if they reside in long-term care facilities. </a:t>
            </a:r>
            <a:endParaRPr lang="ru-RU" sz="2200" dirty="0" smtClean="0"/>
          </a:p>
          <a:p>
            <a:pPr algn="just"/>
            <a:r>
              <a:rPr lang="en-US" sz="2200" dirty="0" smtClean="0"/>
              <a:t>The</a:t>
            </a:r>
            <a:r>
              <a:rPr lang="ru-RU" sz="2200" dirty="0" smtClean="0"/>
              <a:t> </a:t>
            </a:r>
            <a:r>
              <a:rPr lang="en-US" sz="2200" dirty="0" smtClean="0"/>
              <a:t>presence </a:t>
            </a:r>
            <a:r>
              <a:rPr lang="en-US" sz="2200" dirty="0"/>
              <a:t>of diseases that alter lung structure such as COPD or bronchiectasis also </a:t>
            </a:r>
            <a:r>
              <a:rPr lang="en-US" sz="2200" dirty="0" smtClean="0"/>
              <a:t>increase</a:t>
            </a:r>
            <a:r>
              <a:rPr lang="ru-RU" sz="2200" dirty="0" smtClean="0"/>
              <a:t> </a:t>
            </a:r>
            <a:r>
              <a:rPr lang="en-US" sz="2200" dirty="0" smtClean="0"/>
              <a:t>the </a:t>
            </a:r>
            <a:r>
              <a:rPr lang="en-US" sz="2200" dirty="0"/>
              <a:t>likelihood of gram-negative rods as a cause of bacterial pneumonia. </a:t>
            </a:r>
            <a:endParaRPr lang="ru-RU" sz="2200" dirty="0" smtClean="0"/>
          </a:p>
          <a:p>
            <a:pPr algn="just"/>
            <a:r>
              <a:rPr lang="en-US" sz="2200" dirty="0" smtClean="0"/>
              <a:t>Viral pneumonias,</a:t>
            </a:r>
            <a:r>
              <a:rPr lang="ru-RU" sz="2200" dirty="0" smtClean="0"/>
              <a:t> </a:t>
            </a:r>
            <a:r>
              <a:rPr lang="en-US" sz="2200" dirty="0" smtClean="0"/>
              <a:t>although </a:t>
            </a:r>
            <a:r>
              <a:rPr lang="en-US" sz="2200" dirty="0"/>
              <a:t>comprising a smaller proportion of lower respiratory tract infections in the </a:t>
            </a:r>
            <a:r>
              <a:rPr lang="en-US" sz="2200" dirty="0" smtClean="0"/>
              <a:t>elderly,</a:t>
            </a:r>
            <a:r>
              <a:rPr lang="ru-RU" sz="2200" dirty="0" smtClean="0"/>
              <a:t> </a:t>
            </a:r>
            <a:r>
              <a:rPr lang="en-US" sz="2200" dirty="0" smtClean="0"/>
              <a:t>can </a:t>
            </a:r>
            <a:r>
              <a:rPr lang="en-US" sz="2200" dirty="0"/>
              <a:t>have significant morbidity and mortality as well as predispose the elderly individual </a:t>
            </a:r>
            <a:r>
              <a:rPr lang="en-US" sz="2200" dirty="0" smtClean="0"/>
              <a:t>to</a:t>
            </a:r>
            <a:r>
              <a:rPr lang="ru-RU" sz="2200" dirty="0" smtClean="0"/>
              <a:t> </a:t>
            </a:r>
            <a:r>
              <a:rPr lang="en-US" sz="2200" dirty="0" smtClean="0"/>
              <a:t>subsequent </a:t>
            </a:r>
            <a:r>
              <a:rPr lang="en-US" sz="2200" dirty="0"/>
              <a:t>serious bacterial </a:t>
            </a:r>
            <a:r>
              <a:rPr lang="en-US" sz="2200" dirty="0" smtClean="0"/>
              <a:t>pneumonia</a:t>
            </a:r>
            <a:r>
              <a:rPr lang="ru-RU" sz="2200" dirty="0" smtClean="0"/>
              <a:t>.</a:t>
            </a:r>
            <a:endParaRPr lang="ru-RU" sz="2200" dirty="0"/>
          </a:p>
        </p:txBody>
      </p:sp>
    </p:spTree>
    <p:extLst>
      <p:ext uri="{BB962C8B-B14F-4D97-AF65-F5344CB8AC3E}">
        <p14:creationId xmlns:p14="http://schemas.microsoft.com/office/powerpoint/2010/main" val="2523787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381000"/>
            <a:ext cx="8839200" cy="1066800"/>
          </a:xfrm>
        </p:spPr>
        <p:txBody>
          <a:bodyPr>
            <a:normAutofit fontScale="90000"/>
          </a:bodyPr>
          <a:lstStyle/>
          <a:p>
            <a:r>
              <a:rPr lang="en-US" sz="3600" b="1" dirty="0"/>
              <a:t>Causes of Antimicrobial (Drug) Resistance</a:t>
            </a:r>
            <a:br>
              <a:rPr lang="en-US" sz="3600" b="1" dirty="0"/>
            </a:br>
            <a:endParaRPr lang="ru-RU" sz="3600" dirty="0"/>
          </a:p>
        </p:txBody>
      </p:sp>
      <p:sp>
        <p:nvSpPr>
          <p:cNvPr id="3" name="Объект 2"/>
          <p:cNvSpPr>
            <a:spLocks noGrp="1"/>
          </p:cNvSpPr>
          <p:nvPr>
            <p:ph idx="1"/>
          </p:nvPr>
        </p:nvSpPr>
        <p:spPr>
          <a:xfrm>
            <a:off x="457200" y="1219200"/>
            <a:ext cx="8534400" cy="5486400"/>
          </a:xfrm>
        </p:spPr>
        <p:txBody>
          <a:bodyPr/>
          <a:lstStyle/>
          <a:p>
            <a:r>
              <a:rPr lang="en-US" sz="3000" dirty="0"/>
              <a:t>There are several ways this </a:t>
            </a:r>
            <a:r>
              <a:rPr lang="en-US" sz="3000" dirty="0" smtClean="0"/>
              <a:t>happens</a:t>
            </a:r>
            <a:r>
              <a:rPr lang="ru-RU" sz="3000" dirty="0" smtClean="0"/>
              <a:t>:</a:t>
            </a:r>
          </a:p>
          <a:p>
            <a:r>
              <a:rPr lang="en-US" sz="3000" dirty="0" smtClean="0"/>
              <a:t>natural (biological) causes</a:t>
            </a:r>
            <a:r>
              <a:rPr lang="ru-RU" sz="3000" dirty="0" smtClean="0"/>
              <a:t> - </a:t>
            </a:r>
            <a:r>
              <a:rPr lang="en-US" sz="3000" dirty="0" smtClean="0"/>
              <a:t>selective pressure</a:t>
            </a:r>
            <a:r>
              <a:rPr lang="ru-RU" sz="3000" dirty="0" smtClean="0"/>
              <a:t>,</a:t>
            </a:r>
            <a:r>
              <a:rPr lang="ru-RU" sz="3000" dirty="0"/>
              <a:t> </a:t>
            </a:r>
            <a:r>
              <a:rPr lang="en-US" sz="3000" dirty="0" smtClean="0"/>
              <a:t>mutation</a:t>
            </a:r>
            <a:r>
              <a:rPr lang="ru-RU" sz="3000" dirty="0" smtClean="0"/>
              <a:t>, </a:t>
            </a:r>
            <a:r>
              <a:rPr lang="en-US" sz="3000" dirty="0" smtClean="0"/>
              <a:t>gene transfer</a:t>
            </a:r>
            <a:endParaRPr lang="ru-RU" sz="3000" dirty="0" smtClean="0"/>
          </a:p>
          <a:p>
            <a:r>
              <a:rPr lang="en-US" sz="3000" dirty="0"/>
              <a:t>Societal Pressures</a:t>
            </a:r>
          </a:p>
          <a:p>
            <a:r>
              <a:rPr lang="en-US" sz="3000" dirty="0"/>
              <a:t>Inappropriate Use</a:t>
            </a:r>
          </a:p>
          <a:p>
            <a:r>
              <a:rPr lang="en-US" sz="3000" dirty="0"/>
              <a:t>Inadequate Diagnostics</a:t>
            </a:r>
          </a:p>
          <a:p>
            <a:r>
              <a:rPr lang="en-US" sz="3000" dirty="0"/>
              <a:t>Hospital Use</a:t>
            </a:r>
          </a:p>
          <a:p>
            <a:r>
              <a:rPr lang="en-US" sz="3000" dirty="0"/>
              <a:t>Agricultural Use</a:t>
            </a:r>
          </a:p>
          <a:p>
            <a:endParaRPr lang="en-US" dirty="0" smtClean="0"/>
          </a:p>
          <a:p>
            <a:endParaRPr lang="en-US" b="1" dirty="0"/>
          </a:p>
          <a:p>
            <a:endParaRPr lang="en-US" b="1" dirty="0"/>
          </a:p>
          <a:p>
            <a:endParaRPr lang="ru-RU" dirty="0"/>
          </a:p>
        </p:txBody>
      </p:sp>
    </p:spTree>
    <p:extLst>
      <p:ext uri="{BB962C8B-B14F-4D97-AF65-F5344CB8AC3E}">
        <p14:creationId xmlns:p14="http://schemas.microsoft.com/office/powerpoint/2010/main" val="3727533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74638"/>
            <a:ext cx="8839200" cy="1143000"/>
          </a:xfrm>
        </p:spPr>
        <p:txBody>
          <a:bodyPr>
            <a:noAutofit/>
          </a:bodyPr>
          <a:lstStyle/>
          <a:p>
            <a:r>
              <a:rPr lang="en-US" sz="3600" b="1" dirty="0"/>
              <a:t>Difficulties in Recognizing</a:t>
            </a:r>
            <a:br>
              <a:rPr lang="en-US" sz="3600" b="1" dirty="0"/>
            </a:br>
            <a:r>
              <a:rPr lang="en-US" sz="3600" b="1" dirty="0"/>
              <a:t>Respiratory Symptoms</a:t>
            </a:r>
            <a:endParaRPr lang="ru-RU" sz="3600" b="1" dirty="0"/>
          </a:p>
        </p:txBody>
      </p:sp>
      <p:sp>
        <p:nvSpPr>
          <p:cNvPr id="3" name="Объект 2"/>
          <p:cNvSpPr>
            <a:spLocks noGrp="1"/>
          </p:cNvSpPr>
          <p:nvPr>
            <p:ph idx="1"/>
          </p:nvPr>
        </p:nvSpPr>
        <p:spPr/>
        <p:txBody>
          <a:bodyPr>
            <a:normAutofit fontScale="92500" lnSpcReduction="20000"/>
          </a:bodyPr>
          <a:lstStyle/>
          <a:p>
            <a:r>
              <a:rPr lang="en-US" dirty="0"/>
              <a:t>A common misperception is that older people </a:t>
            </a:r>
            <a:r>
              <a:rPr lang="en-US" dirty="0" smtClean="0"/>
              <a:t>tend</a:t>
            </a:r>
            <a:r>
              <a:rPr lang="ru-RU" dirty="0" smtClean="0"/>
              <a:t> </a:t>
            </a:r>
            <a:r>
              <a:rPr lang="en-US" dirty="0" smtClean="0"/>
              <a:t>to overestimate </a:t>
            </a:r>
            <a:r>
              <a:rPr lang="en-US" dirty="0"/>
              <a:t>or </a:t>
            </a:r>
            <a:r>
              <a:rPr lang="en-US" dirty="0" err="1" smtClean="0"/>
              <a:t>exaggerale</a:t>
            </a:r>
            <a:r>
              <a:rPr lang="en-US" dirty="0" smtClean="0"/>
              <a:t> </a:t>
            </a:r>
            <a:r>
              <a:rPr lang="en-US" dirty="0"/>
              <a:t>respiratory</a:t>
            </a:r>
          </a:p>
          <a:p>
            <a:pPr marL="0" indent="0">
              <a:buNone/>
            </a:pPr>
            <a:r>
              <a:rPr lang="en-US" dirty="0" smtClean="0"/>
              <a:t>symptoms the </a:t>
            </a:r>
            <a:r>
              <a:rPr lang="en-US" dirty="0"/>
              <a:t>opposite is more often true . </a:t>
            </a:r>
            <a:endParaRPr lang="ru-RU" dirty="0" smtClean="0"/>
          </a:p>
          <a:p>
            <a:r>
              <a:rPr lang="en-US" dirty="0" smtClean="0"/>
              <a:t>Older </a:t>
            </a:r>
            <a:r>
              <a:rPr lang="en-US" dirty="0"/>
              <a:t>people often have more than one explanation</a:t>
            </a:r>
          </a:p>
          <a:p>
            <a:pPr marL="0" indent="0">
              <a:buNone/>
            </a:pPr>
            <a:r>
              <a:rPr lang="en-US" dirty="0"/>
              <a:t>for their problems:</a:t>
            </a:r>
          </a:p>
          <a:p>
            <a:pPr marL="0" indent="0">
              <a:buNone/>
            </a:pPr>
            <a:r>
              <a:rPr lang="ru-RU" dirty="0" smtClean="0"/>
              <a:t>- </a:t>
            </a:r>
            <a:r>
              <a:rPr lang="en-US" dirty="0" smtClean="0"/>
              <a:t>Dyspnea</a:t>
            </a:r>
            <a:r>
              <a:rPr lang="en-US" dirty="0"/>
              <a:t>, cough, and wheezing may overlap</a:t>
            </a:r>
          </a:p>
          <a:p>
            <a:pPr marL="0" indent="0">
              <a:buNone/>
            </a:pPr>
            <a:r>
              <a:rPr lang="ru-RU" dirty="0" smtClean="0"/>
              <a:t>- </a:t>
            </a:r>
            <a:r>
              <a:rPr lang="en-US" dirty="0" smtClean="0"/>
              <a:t>The </a:t>
            </a:r>
            <a:r>
              <a:rPr lang="en-US" dirty="0"/>
              <a:t>causes may include a combination of</a:t>
            </a:r>
          </a:p>
          <a:p>
            <a:pPr marL="0" indent="0">
              <a:buNone/>
            </a:pPr>
            <a:r>
              <a:rPr lang="en-US" dirty="0"/>
              <a:t>diseases such as asthma or emphysema,</a:t>
            </a:r>
          </a:p>
          <a:p>
            <a:pPr marL="0" indent="0">
              <a:buNone/>
            </a:pPr>
            <a:r>
              <a:rPr lang="en-US" dirty="0"/>
              <a:t>obstructive sleep apnea, heart failure, </a:t>
            </a:r>
            <a:r>
              <a:rPr lang="en-US" dirty="0" smtClean="0"/>
              <a:t>and</a:t>
            </a:r>
            <a:r>
              <a:rPr lang="ru-RU" dirty="0" smtClean="0"/>
              <a:t> </a:t>
            </a:r>
            <a:r>
              <a:rPr lang="en-US" dirty="0" smtClean="0"/>
              <a:t>GERD</a:t>
            </a:r>
            <a:endParaRPr lang="ru-RU" dirty="0"/>
          </a:p>
        </p:txBody>
      </p:sp>
    </p:spTree>
    <p:extLst>
      <p:ext uri="{BB962C8B-B14F-4D97-AF65-F5344CB8AC3E}">
        <p14:creationId xmlns:p14="http://schemas.microsoft.com/office/powerpoint/2010/main" val="33935292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57213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7010400"/>
          </a:xfrm>
          <a:prstGeom prst="rect">
            <a:avLst/>
          </a:prstGeom>
        </p:spPr>
      </p:pic>
    </p:spTree>
    <p:extLst>
      <p:ext uri="{BB962C8B-B14F-4D97-AF65-F5344CB8AC3E}">
        <p14:creationId xmlns:p14="http://schemas.microsoft.com/office/powerpoint/2010/main" val="24478882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067800" cy="6858000"/>
          </a:xfrm>
          <a:prstGeom prst="rect">
            <a:avLst/>
          </a:prstGeom>
        </p:spPr>
      </p:pic>
    </p:spTree>
    <p:extLst>
      <p:ext uri="{BB962C8B-B14F-4D97-AF65-F5344CB8AC3E}">
        <p14:creationId xmlns:p14="http://schemas.microsoft.com/office/powerpoint/2010/main" val="36878958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915400" cy="1524000"/>
          </a:xfrm>
        </p:spPr>
        <p:txBody>
          <a:bodyPr>
            <a:noAutofit/>
          </a:bodyPr>
          <a:lstStyle/>
          <a:p>
            <a:r>
              <a:rPr lang="en-US" sz="3600" b="1" dirty="0"/>
              <a:t>Interventions to prevent pneumonia in the elderly</a:t>
            </a:r>
            <a:endParaRPr lang="ru-RU" sz="3600" dirty="0"/>
          </a:p>
        </p:txBody>
      </p:sp>
      <p:sp>
        <p:nvSpPr>
          <p:cNvPr id="3" name="Объект 2"/>
          <p:cNvSpPr>
            <a:spLocks noGrp="1"/>
          </p:cNvSpPr>
          <p:nvPr>
            <p:ph idx="1"/>
          </p:nvPr>
        </p:nvSpPr>
        <p:spPr>
          <a:xfrm>
            <a:off x="228600" y="1676400"/>
            <a:ext cx="8763000" cy="5029200"/>
          </a:xfrm>
        </p:spPr>
        <p:txBody>
          <a:bodyPr>
            <a:noAutofit/>
          </a:bodyPr>
          <a:lstStyle/>
          <a:p>
            <a:pPr algn="just"/>
            <a:r>
              <a:rPr lang="en-US" dirty="0"/>
              <a:t>Vaccination (pneumococcus, influenza virus)</a:t>
            </a:r>
          </a:p>
          <a:p>
            <a:pPr algn="just"/>
            <a:r>
              <a:rPr lang="en-US" dirty="0"/>
              <a:t>Prophylaxis and early treatment of viral influenza outbreaks</a:t>
            </a:r>
          </a:p>
          <a:p>
            <a:pPr algn="just"/>
            <a:r>
              <a:rPr lang="en-US" dirty="0"/>
              <a:t>Optimize nutritional status</a:t>
            </a:r>
          </a:p>
          <a:p>
            <a:pPr algn="just"/>
            <a:r>
              <a:rPr lang="en-US" dirty="0"/>
              <a:t>Minimize risk of aspiration</a:t>
            </a:r>
          </a:p>
          <a:p>
            <a:pPr algn="just"/>
            <a:r>
              <a:rPr lang="en-US" dirty="0"/>
              <a:t>Adequate therapy of chronic disease states</a:t>
            </a:r>
          </a:p>
          <a:p>
            <a:pPr algn="just"/>
            <a:r>
              <a:rPr lang="en-US" dirty="0"/>
              <a:t>Avoid institutionalization (if possible)</a:t>
            </a:r>
          </a:p>
          <a:p>
            <a:pPr algn="just"/>
            <a:r>
              <a:rPr lang="en-US" dirty="0"/>
              <a:t>Smoking cessation</a:t>
            </a:r>
            <a:endParaRPr lang="ru-RU" dirty="0"/>
          </a:p>
        </p:txBody>
      </p:sp>
    </p:spTree>
    <p:extLst>
      <p:ext uri="{BB962C8B-B14F-4D97-AF65-F5344CB8AC3E}">
        <p14:creationId xmlns:p14="http://schemas.microsoft.com/office/powerpoint/2010/main" val="39230971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0"/>
            <a:ext cx="8458200" cy="6858000"/>
          </a:xfrm>
          <a:prstGeom prst="rect">
            <a:avLst/>
          </a:prstGeom>
        </p:spPr>
      </p:pic>
    </p:spTree>
    <p:extLst>
      <p:ext uri="{BB962C8B-B14F-4D97-AF65-F5344CB8AC3E}">
        <p14:creationId xmlns:p14="http://schemas.microsoft.com/office/powerpoint/2010/main" val="1371302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8610600" cy="6858000"/>
          </a:xfrm>
          <a:prstGeom prst="rect">
            <a:avLst/>
          </a:prstGeom>
        </p:spPr>
      </p:pic>
    </p:spTree>
    <p:extLst>
      <p:ext uri="{BB962C8B-B14F-4D97-AF65-F5344CB8AC3E}">
        <p14:creationId xmlns:p14="http://schemas.microsoft.com/office/powerpoint/2010/main" val="2043970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8763000" cy="6858000"/>
          </a:xfrm>
          <a:prstGeom prst="rect">
            <a:avLst/>
          </a:prstGeom>
        </p:spPr>
      </p:pic>
    </p:spTree>
    <p:extLst>
      <p:ext uri="{BB962C8B-B14F-4D97-AF65-F5344CB8AC3E}">
        <p14:creationId xmlns:p14="http://schemas.microsoft.com/office/powerpoint/2010/main" val="3872651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686800" cy="6858000"/>
          </a:xfrm>
          <a:prstGeom prst="rect">
            <a:avLst/>
          </a:prstGeom>
        </p:spPr>
      </p:pic>
    </p:spTree>
    <p:extLst>
      <p:ext uri="{BB962C8B-B14F-4D97-AF65-F5344CB8AC3E}">
        <p14:creationId xmlns:p14="http://schemas.microsoft.com/office/powerpoint/2010/main" val="486763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62000"/>
          </a:xfrm>
        </p:spPr>
        <p:txBody>
          <a:bodyPr>
            <a:normAutofit/>
          </a:bodyPr>
          <a:lstStyle/>
          <a:p>
            <a:r>
              <a:rPr lang="en-US" b="1" dirty="0"/>
              <a:t>Potential </a:t>
            </a:r>
            <a:r>
              <a:rPr lang="en-US" b="1" dirty="0" err="1"/>
              <a:t>geroprotectors</a:t>
            </a:r>
            <a:endParaRPr lang="ru-RU" dirty="0"/>
          </a:p>
        </p:txBody>
      </p:sp>
      <p:sp>
        <p:nvSpPr>
          <p:cNvPr id="3" name="Объект 2"/>
          <p:cNvSpPr>
            <a:spLocks noGrp="1"/>
          </p:cNvSpPr>
          <p:nvPr>
            <p:ph idx="1"/>
          </p:nvPr>
        </p:nvSpPr>
        <p:spPr>
          <a:xfrm>
            <a:off x="457200" y="1143000"/>
            <a:ext cx="8229600" cy="5500140"/>
          </a:xfrm>
        </p:spPr>
        <p:txBody>
          <a:bodyPr>
            <a:normAutofit fontScale="85000" lnSpcReduction="10000"/>
          </a:bodyPr>
          <a:lstStyle/>
          <a:p>
            <a:pPr algn="just"/>
            <a:r>
              <a:rPr lang="en-US" dirty="0" err="1"/>
              <a:t>Geroprotectors</a:t>
            </a:r>
            <a:r>
              <a:rPr lang="en-US" dirty="0"/>
              <a:t> are therapeutics that affect the root cause of aging and age-related diseases, and thus slow down the aging process.</a:t>
            </a:r>
          </a:p>
          <a:p>
            <a:pPr algn="just"/>
            <a:endParaRPr lang="en-US" sz="900" dirty="0"/>
          </a:p>
          <a:p>
            <a:pPr algn="just"/>
            <a:r>
              <a:rPr lang="en-US" dirty="0"/>
              <a:t>These have a potential to improve age-associated disease such as COPD. Calorie restriction is the best researched intervention in aging in diverse species from yeast to primate. Most of </a:t>
            </a:r>
            <a:r>
              <a:rPr lang="en-US" dirty="0" err="1"/>
              <a:t>geroprotectors</a:t>
            </a:r>
            <a:r>
              <a:rPr lang="en-US" dirty="0"/>
              <a:t> might mimic calorie restriction. </a:t>
            </a:r>
          </a:p>
          <a:p>
            <a:pPr algn="just"/>
            <a:endParaRPr lang="en-US" sz="900" dirty="0"/>
          </a:p>
          <a:p>
            <a:pPr algn="just"/>
            <a:r>
              <a:rPr lang="en-US" dirty="0"/>
              <a:t>Greater understanding of the molecular mechanisms of aging has revealed several novel targets for anti-aging drugs/</a:t>
            </a:r>
            <a:r>
              <a:rPr lang="en-US" dirty="0" err="1"/>
              <a:t>geroprotectors</a:t>
            </a:r>
            <a:r>
              <a:rPr lang="en-US" dirty="0"/>
              <a:t> although the information about the effects of those drugs in the respiratory system is still limited</a:t>
            </a:r>
            <a:endParaRPr lang="ru-RU" dirty="0"/>
          </a:p>
        </p:txBody>
      </p:sp>
    </p:spTree>
    <p:extLst>
      <p:ext uri="{BB962C8B-B14F-4D97-AF65-F5344CB8AC3E}">
        <p14:creationId xmlns:p14="http://schemas.microsoft.com/office/powerpoint/2010/main" val="28638329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82000" cy="914400"/>
          </a:xfrm>
        </p:spPr>
        <p:txBody>
          <a:bodyPr>
            <a:normAutofit/>
          </a:bodyPr>
          <a:lstStyle/>
          <a:p>
            <a:r>
              <a:rPr lang="en-US" b="1" dirty="0"/>
              <a:t>Metformin</a:t>
            </a:r>
            <a:endParaRPr lang="ru-RU" b="1" dirty="0"/>
          </a:p>
        </p:txBody>
      </p:sp>
      <p:sp>
        <p:nvSpPr>
          <p:cNvPr id="3" name="Объект 2"/>
          <p:cNvSpPr>
            <a:spLocks noGrp="1"/>
          </p:cNvSpPr>
          <p:nvPr>
            <p:ph idx="1"/>
          </p:nvPr>
        </p:nvSpPr>
        <p:spPr>
          <a:xfrm>
            <a:off x="304800" y="914400"/>
            <a:ext cx="8534400" cy="5715000"/>
          </a:xfrm>
        </p:spPr>
        <p:txBody>
          <a:bodyPr>
            <a:noAutofit/>
          </a:bodyPr>
          <a:lstStyle/>
          <a:p>
            <a:pPr algn="just"/>
            <a:r>
              <a:rPr lang="en-US" sz="2200" dirty="0"/>
              <a:t>Metformin (N,N-</a:t>
            </a:r>
            <a:r>
              <a:rPr lang="en-US" sz="2200" dirty="0" err="1"/>
              <a:t>dimethylbiguanide</a:t>
            </a:r>
            <a:r>
              <a:rPr lang="en-US" sz="2200" dirty="0"/>
              <a:t>) is an anti-glycemic, </a:t>
            </a:r>
            <a:r>
              <a:rPr lang="en-US" sz="2200" dirty="0" err="1"/>
              <a:t>biguanide</a:t>
            </a:r>
            <a:r>
              <a:rPr lang="en-US" sz="2200" dirty="0"/>
              <a:t> class drug used in the treatment of diabetes mellitus and polycystic ovarian syndrome. Several studies have shown that metformin can slow down the rate of aging, and decrease glucose, insulin and IGF-1 level. Thus Metformin has been described as a </a:t>
            </a:r>
            <a:r>
              <a:rPr lang="en-US" sz="2200" dirty="0" err="1"/>
              <a:t>geroprotector</a:t>
            </a:r>
            <a:r>
              <a:rPr lang="en-US" sz="2200" dirty="0" smtClean="0"/>
              <a:t>.</a:t>
            </a:r>
            <a:endParaRPr lang="en-US" sz="2200" dirty="0"/>
          </a:p>
          <a:p>
            <a:pPr algn="just"/>
            <a:r>
              <a:rPr lang="en-US" sz="2200" dirty="0"/>
              <a:t>However, metformin failed to activate AMPK in lung tissue because lungs have a very low expression of OCT1, a receptor responsible for metformin uptake in cells. Therefore, metformin unlikely affects lung epithelial cells directly, but possibly affects other resident cells such as alveolar macrophages and immune cells. Although patients with diabetes mellitus are not at increased risk for the development of lung cancer, the use of metformin type anti-diabetes drugs considerably decreased the risk. </a:t>
            </a:r>
            <a:endParaRPr lang="ru-RU" sz="2200" dirty="0" smtClean="0"/>
          </a:p>
          <a:p>
            <a:pPr algn="just"/>
            <a:r>
              <a:rPr lang="en-US" sz="2200" dirty="0" smtClean="0"/>
              <a:t>As </a:t>
            </a:r>
            <a:r>
              <a:rPr lang="en-US" sz="2200" dirty="0"/>
              <a:t>diabetes mellitus and metabolic syndrome are common in patients with COPD, metformin might affect comorbidity of COPD and improve symptom </a:t>
            </a:r>
            <a:r>
              <a:rPr lang="en-US" sz="2200" dirty="0" smtClean="0"/>
              <a:t>systemically</a:t>
            </a:r>
            <a:r>
              <a:rPr lang="ru-RU" sz="2200" dirty="0" smtClean="0"/>
              <a:t>.</a:t>
            </a:r>
            <a:endParaRPr lang="ru-RU" sz="2200" dirty="0"/>
          </a:p>
        </p:txBody>
      </p:sp>
    </p:spTree>
    <p:extLst>
      <p:ext uri="{BB962C8B-B14F-4D97-AF65-F5344CB8AC3E}">
        <p14:creationId xmlns:p14="http://schemas.microsoft.com/office/powerpoint/2010/main" val="3172921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9332"/>
            <a:ext cx="9220200" cy="6488668"/>
          </a:xfrm>
          <a:prstGeom prst="rect">
            <a:avLst/>
          </a:prstGeom>
        </p:spPr>
      </p:pic>
      <p:sp>
        <p:nvSpPr>
          <p:cNvPr id="5" name="Прямоугольник 4"/>
          <p:cNvSpPr/>
          <p:nvPr/>
        </p:nvSpPr>
        <p:spPr>
          <a:xfrm>
            <a:off x="1828800" y="0"/>
            <a:ext cx="5638800" cy="369332"/>
          </a:xfrm>
          <a:prstGeom prst="rect">
            <a:avLst/>
          </a:prstGeom>
        </p:spPr>
        <p:txBody>
          <a:bodyPr wrap="square">
            <a:spAutoFit/>
          </a:bodyPr>
          <a:lstStyle/>
          <a:p>
            <a:pPr algn="ctr"/>
            <a:r>
              <a:rPr lang="en-US" dirty="0">
                <a:hlinkClick r:id="rId3"/>
              </a:rPr>
              <a:t>Mechanisms of development of </a:t>
            </a:r>
            <a:r>
              <a:rPr lang="en-US" dirty="0" err="1">
                <a:hlinkClick r:id="rId3"/>
              </a:rPr>
              <a:t>multimorbidity</a:t>
            </a:r>
            <a:r>
              <a:rPr lang="en-US" dirty="0">
                <a:hlinkClick r:id="rId3"/>
              </a:rPr>
              <a:t> </a:t>
            </a:r>
            <a:endParaRPr lang="ru-RU" dirty="0"/>
          </a:p>
        </p:txBody>
      </p:sp>
    </p:spTree>
    <p:extLst>
      <p:ext uri="{BB962C8B-B14F-4D97-AF65-F5344CB8AC3E}">
        <p14:creationId xmlns:p14="http://schemas.microsoft.com/office/powerpoint/2010/main" val="35959883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14400"/>
          </a:xfrm>
        </p:spPr>
        <p:txBody>
          <a:bodyPr/>
          <a:lstStyle/>
          <a:p>
            <a:r>
              <a:rPr lang="en-US" b="1" dirty="0"/>
              <a:t>Melatonin</a:t>
            </a:r>
            <a:endParaRPr lang="ru-RU" b="1" dirty="0"/>
          </a:p>
        </p:txBody>
      </p:sp>
      <p:sp>
        <p:nvSpPr>
          <p:cNvPr id="3" name="Объект 2"/>
          <p:cNvSpPr>
            <a:spLocks noGrp="1"/>
          </p:cNvSpPr>
          <p:nvPr>
            <p:ph idx="1"/>
          </p:nvPr>
        </p:nvSpPr>
        <p:spPr>
          <a:xfrm>
            <a:off x="457200" y="1066800"/>
            <a:ext cx="8382000" cy="5638800"/>
          </a:xfrm>
        </p:spPr>
        <p:txBody>
          <a:bodyPr>
            <a:normAutofit fontScale="85000" lnSpcReduction="10000"/>
          </a:bodyPr>
          <a:lstStyle/>
          <a:p>
            <a:pPr algn="just"/>
            <a:r>
              <a:rPr lang="en-US" dirty="0"/>
              <a:t>Melatonin, N-acetyl-5-methoxytryptamine, is a naturally occurring compound found in animals, plants, and microbes. The pineal </a:t>
            </a:r>
            <a:r>
              <a:rPr lang="en-US" dirty="0" err="1"/>
              <a:t>indole</a:t>
            </a:r>
            <a:r>
              <a:rPr lang="en-US" dirty="0"/>
              <a:t> hormone melatonin is involved in the circadian rhythms (the sleep-wake cycle) of several biological functions through activation of melatonin receptors. Besides its function, melatonin is also known to exert a powerful antioxidant activity. Melatonin is a direct scavenger of OH, O2−, and NO.</a:t>
            </a:r>
          </a:p>
          <a:p>
            <a:pPr algn="just"/>
            <a:r>
              <a:rPr lang="en-US" dirty="0"/>
              <a:t>In bronchial asthma and COPD, melatonin level in serum was decreased during exacerbation with an increase in oxidative stress and a decrease in anti-oxidant enzymes. Melatonin has been tested for COPD.</a:t>
            </a:r>
          </a:p>
          <a:p>
            <a:pPr algn="just"/>
            <a:r>
              <a:rPr lang="en-US" dirty="0"/>
              <a:t>Melatonin was also reported to suppress production of IL-883 and matrix metalloproteinase-9.</a:t>
            </a:r>
            <a:endParaRPr lang="ru-RU" dirty="0"/>
          </a:p>
        </p:txBody>
      </p:sp>
    </p:spTree>
    <p:extLst>
      <p:ext uri="{BB962C8B-B14F-4D97-AF65-F5344CB8AC3E}">
        <p14:creationId xmlns:p14="http://schemas.microsoft.com/office/powerpoint/2010/main" val="9518787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762000"/>
          </a:xfrm>
        </p:spPr>
        <p:txBody>
          <a:bodyPr>
            <a:normAutofit/>
          </a:bodyPr>
          <a:lstStyle/>
          <a:p>
            <a:r>
              <a:rPr lang="en-US" b="1" dirty="0"/>
              <a:t>Resveratrol</a:t>
            </a:r>
            <a:endParaRPr lang="ru-RU" b="1" dirty="0"/>
          </a:p>
        </p:txBody>
      </p:sp>
      <p:sp>
        <p:nvSpPr>
          <p:cNvPr id="3" name="Объект 2"/>
          <p:cNvSpPr>
            <a:spLocks noGrp="1"/>
          </p:cNvSpPr>
          <p:nvPr>
            <p:ph idx="1"/>
          </p:nvPr>
        </p:nvSpPr>
        <p:spPr>
          <a:xfrm>
            <a:off x="457200" y="1143000"/>
            <a:ext cx="8458200" cy="5486400"/>
          </a:xfrm>
        </p:spPr>
        <p:txBody>
          <a:bodyPr>
            <a:noAutofit/>
          </a:bodyPr>
          <a:lstStyle/>
          <a:p>
            <a:pPr algn="just"/>
            <a:r>
              <a:rPr lang="en-US" sz="2300" dirty="0"/>
              <a:t>Resveratrol (3,4′,5-trihydroxystilbene) the plant polyphenol, is found in various plants, including grapes, berries and peanuts. It is also present in wines, especially red wines.</a:t>
            </a:r>
          </a:p>
          <a:p>
            <a:pPr algn="just"/>
            <a:r>
              <a:rPr lang="en-US" sz="2300" dirty="0"/>
              <a:t>Studies showed that resveratrol extended the life-span of yeast, worms, flies, fish and mice. Resveratrol appears to mediate these effects partly by activating SIRT1, a </a:t>
            </a:r>
            <a:r>
              <a:rPr lang="en-US" sz="2300" dirty="0" err="1"/>
              <a:t>deacetylase</a:t>
            </a:r>
            <a:r>
              <a:rPr lang="en-US" sz="2300" dirty="0"/>
              <a:t> enzyme.</a:t>
            </a:r>
          </a:p>
          <a:p>
            <a:pPr algn="just"/>
            <a:r>
              <a:rPr lang="en-US" sz="2300" dirty="0"/>
              <a:t>Resveratrol is also reported to be a powerful anti-oxidant as well as a PI3K inhibitor. Recently, </a:t>
            </a:r>
            <a:r>
              <a:rPr lang="en-US" sz="2300" dirty="0" err="1"/>
              <a:t>Dallaire</a:t>
            </a:r>
            <a:r>
              <a:rPr lang="en-US" sz="2300" dirty="0"/>
              <a:t> and </a:t>
            </a:r>
            <a:r>
              <a:rPr lang="en-US" sz="2300" dirty="0" err="1"/>
              <a:t>Marette</a:t>
            </a:r>
            <a:r>
              <a:rPr lang="en-US" sz="2300" dirty="0"/>
              <a:t> demonstrated that resveratrol inhibited inducible nitric oxide synthase in skeletal muscle by AMPK activation rather than SIRT1 activation.</a:t>
            </a:r>
          </a:p>
          <a:p>
            <a:pPr algn="just"/>
            <a:r>
              <a:rPr lang="en-US" sz="2300" dirty="0"/>
              <a:t>As we described above, AMPK activator also leads to SIRT1 activation. Thus resveratrol affects AMPK-SIRT1 axis and showed anti-aging effects. In addition, there are a lot of evidences of anti-inflammatory effects of resveratrol in lung </a:t>
            </a:r>
            <a:r>
              <a:rPr lang="en-US" sz="2300" dirty="0" smtClean="0"/>
              <a:t>cells</a:t>
            </a:r>
            <a:r>
              <a:rPr lang="ru-RU" sz="2300" dirty="0" smtClean="0"/>
              <a:t>.</a:t>
            </a:r>
            <a:endParaRPr lang="ru-RU" sz="2300" dirty="0"/>
          </a:p>
        </p:txBody>
      </p:sp>
    </p:spTree>
    <p:extLst>
      <p:ext uri="{BB962C8B-B14F-4D97-AF65-F5344CB8AC3E}">
        <p14:creationId xmlns:p14="http://schemas.microsoft.com/office/powerpoint/2010/main" val="17574186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8200"/>
          </a:xfrm>
        </p:spPr>
        <p:txBody>
          <a:bodyPr/>
          <a:lstStyle/>
          <a:p>
            <a:r>
              <a:rPr lang="en-US" b="1" dirty="0"/>
              <a:t>PI3K inhibitors</a:t>
            </a:r>
            <a:endParaRPr lang="ru-RU" b="1" dirty="0"/>
          </a:p>
        </p:txBody>
      </p:sp>
      <p:sp>
        <p:nvSpPr>
          <p:cNvPr id="3" name="Объект 2"/>
          <p:cNvSpPr>
            <a:spLocks noGrp="1"/>
          </p:cNvSpPr>
          <p:nvPr>
            <p:ph idx="1"/>
          </p:nvPr>
        </p:nvSpPr>
        <p:spPr>
          <a:xfrm>
            <a:off x="457200" y="838200"/>
            <a:ext cx="8382000" cy="5791200"/>
          </a:xfrm>
        </p:spPr>
        <p:txBody>
          <a:bodyPr>
            <a:noAutofit/>
          </a:bodyPr>
          <a:lstStyle/>
          <a:p>
            <a:pPr algn="just"/>
            <a:r>
              <a:rPr lang="en-US" sz="2300" dirty="0"/>
              <a:t>In C. </a:t>
            </a:r>
            <a:r>
              <a:rPr lang="en-US" sz="2300" dirty="0" err="1"/>
              <a:t>elegans</a:t>
            </a:r>
            <a:r>
              <a:rPr lang="en-US" sz="2300" dirty="0"/>
              <a:t>, age-1 (human PI3K homolog) mutant showed longer life, suggesting that Pl3K inhibition extends life span. In fact, a pan PI3K inhibitor, LY294002 (2-(4-Morpholinyl)-8-phenyl-4H-1-benzopyran-4-one) at higher concentrations significantly resulted in a small, but significant, increase in life-span.</a:t>
            </a:r>
          </a:p>
          <a:p>
            <a:pPr algn="just"/>
            <a:r>
              <a:rPr lang="en-US" sz="2300" dirty="0"/>
              <a:t>We previously demonstrated that PI3Kδ was </a:t>
            </a:r>
            <a:r>
              <a:rPr lang="en-US" sz="2300" dirty="0" err="1"/>
              <a:t>upregulated</a:t>
            </a:r>
            <a:r>
              <a:rPr lang="en-US" sz="2300" dirty="0"/>
              <a:t> in peripheral lung of COPD and it is involved in corticosteroid resistance. None of PI3Kδ inhibitors is available in clinic, but theophylline is known to exert functional PI3Kδ inhibition at lower dose. When low dose theophylline was used with steroid, it showed better efficacy in asthma and COPD than steroid alone.</a:t>
            </a:r>
          </a:p>
          <a:p>
            <a:pPr algn="just"/>
            <a:r>
              <a:rPr lang="en-US" sz="2300" dirty="0"/>
              <a:t>Theophylline reversed defect of HDAC activity via PI3Kδ inhibition. As HDAC2 is known as anti-aging molecule, theophylline is a kind of anti-aging agent. Theophylline is also reported to inhibit NAD+ consumption by PARP-1 activation and may therefore restore SIRT1 activity reduced under oxidative stress.</a:t>
            </a:r>
            <a:endParaRPr lang="ru-RU" sz="2300" dirty="0"/>
          </a:p>
        </p:txBody>
      </p:sp>
    </p:spTree>
    <p:extLst>
      <p:ext uri="{BB962C8B-B14F-4D97-AF65-F5344CB8AC3E}">
        <p14:creationId xmlns:p14="http://schemas.microsoft.com/office/powerpoint/2010/main" val="13212445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38200"/>
          </a:xfrm>
        </p:spPr>
        <p:txBody>
          <a:bodyPr/>
          <a:lstStyle/>
          <a:p>
            <a:r>
              <a:rPr lang="en-US" b="1" dirty="0" err="1"/>
              <a:t>mTOR</a:t>
            </a:r>
            <a:r>
              <a:rPr lang="en-US" b="1" dirty="0"/>
              <a:t> inhibitor</a:t>
            </a:r>
            <a:endParaRPr lang="ru-RU" b="1" dirty="0"/>
          </a:p>
        </p:txBody>
      </p:sp>
      <p:sp>
        <p:nvSpPr>
          <p:cNvPr id="3" name="Объект 2"/>
          <p:cNvSpPr>
            <a:spLocks noGrp="1"/>
          </p:cNvSpPr>
          <p:nvPr>
            <p:ph idx="1"/>
          </p:nvPr>
        </p:nvSpPr>
        <p:spPr>
          <a:xfrm>
            <a:off x="457200" y="1143000"/>
            <a:ext cx="8458200" cy="5562600"/>
          </a:xfrm>
        </p:spPr>
        <p:txBody>
          <a:bodyPr>
            <a:normAutofit fontScale="85000" lnSpcReduction="20000"/>
          </a:bodyPr>
          <a:lstStyle/>
          <a:p>
            <a:pPr algn="just"/>
            <a:r>
              <a:rPr lang="en-US" dirty="0"/>
              <a:t>Mammalian target of </a:t>
            </a:r>
            <a:r>
              <a:rPr lang="en-US" dirty="0" err="1"/>
              <a:t>rapamycin</a:t>
            </a:r>
            <a:r>
              <a:rPr lang="en-US" dirty="0"/>
              <a:t> (</a:t>
            </a:r>
            <a:r>
              <a:rPr lang="en-US" dirty="0" err="1"/>
              <a:t>mTOR</a:t>
            </a:r>
            <a:r>
              <a:rPr lang="en-US" dirty="0"/>
              <a:t>) is a serine/threonine kinase in the </a:t>
            </a:r>
            <a:r>
              <a:rPr lang="en-US" dirty="0" err="1"/>
              <a:t>phosphoinositide</a:t>
            </a:r>
            <a:r>
              <a:rPr lang="en-US" dirty="0"/>
              <a:t> 3-kinase (PI3K)-related kinase family. Therefore, inhibition of </a:t>
            </a:r>
            <a:r>
              <a:rPr lang="en-US" dirty="0" err="1"/>
              <a:t>mTOR</a:t>
            </a:r>
            <a:r>
              <a:rPr lang="en-US" dirty="0"/>
              <a:t> leads to </a:t>
            </a:r>
            <a:r>
              <a:rPr lang="en-US" dirty="0" err="1"/>
              <a:t>geroprotection</a:t>
            </a:r>
            <a:r>
              <a:rPr lang="en-US" dirty="0"/>
              <a:t>.</a:t>
            </a:r>
          </a:p>
          <a:p>
            <a:pPr algn="just"/>
            <a:r>
              <a:rPr lang="en-US" dirty="0" err="1"/>
              <a:t>Rapamycin</a:t>
            </a:r>
            <a:r>
              <a:rPr lang="en-US" dirty="0"/>
              <a:t> (</a:t>
            </a:r>
            <a:r>
              <a:rPr lang="en-US" dirty="0" err="1"/>
              <a:t>Sirolimus</a:t>
            </a:r>
            <a:r>
              <a:rPr lang="en-US" dirty="0"/>
              <a:t>) is an immunosuppressive agent used to prevent rejection in transplantation patients. </a:t>
            </a:r>
          </a:p>
          <a:p>
            <a:pPr algn="just"/>
            <a:r>
              <a:rPr lang="en-US" dirty="0"/>
              <a:t>This inhibits TORC1 and this inhibition extended the life span of yeast, C. elegance, Drosophila and mice. Very interestingly, the effect of </a:t>
            </a:r>
            <a:r>
              <a:rPr lang="en-US" dirty="0" err="1"/>
              <a:t>mTOR</a:t>
            </a:r>
            <a:r>
              <a:rPr lang="en-US" dirty="0"/>
              <a:t> inhibition is sex dependent, and </a:t>
            </a:r>
            <a:r>
              <a:rPr lang="en-US" dirty="0" err="1"/>
              <a:t>rapamycin</a:t>
            </a:r>
            <a:r>
              <a:rPr lang="en-US" dirty="0"/>
              <a:t> showed more moderate increase in life span in male rather than female in flies and mice. However, </a:t>
            </a:r>
            <a:r>
              <a:rPr lang="en-US" dirty="0" err="1"/>
              <a:t>rapamycin</a:t>
            </a:r>
            <a:r>
              <a:rPr lang="en-US" dirty="0"/>
              <a:t> showed immunosuppressive action by an anti-proliferative effect on clonal expansion of activated lymphocytes. Long term trial of </a:t>
            </a:r>
            <a:r>
              <a:rPr lang="en-US" dirty="0" err="1"/>
              <a:t>rapamycin</a:t>
            </a:r>
            <a:r>
              <a:rPr lang="en-US" dirty="0"/>
              <a:t> has not been conducted in COPD.</a:t>
            </a:r>
            <a:endParaRPr lang="ru-RU" dirty="0"/>
          </a:p>
        </p:txBody>
      </p:sp>
    </p:spTree>
    <p:extLst>
      <p:ext uri="{BB962C8B-B14F-4D97-AF65-F5344CB8AC3E}">
        <p14:creationId xmlns:p14="http://schemas.microsoft.com/office/powerpoint/2010/main" val="36993702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38200"/>
          </a:xfrm>
        </p:spPr>
        <p:txBody>
          <a:bodyPr>
            <a:normAutofit/>
          </a:bodyPr>
          <a:lstStyle/>
          <a:p>
            <a:r>
              <a:rPr lang="en-US" b="1" dirty="0"/>
              <a:t>SIRT activator</a:t>
            </a:r>
            <a:endParaRPr lang="ru-RU" b="1" dirty="0"/>
          </a:p>
        </p:txBody>
      </p:sp>
      <p:sp>
        <p:nvSpPr>
          <p:cNvPr id="3" name="Объект 2"/>
          <p:cNvSpPr>
            <a:spLocks noGrp="1"/>
          </p:cNvSpPr>
          <p:nvPr>
            <p:ph idx="1"/>
          </p:nvPr>
        </p:nvSpPr>
        <p:spPr>
          <a:xfrm>
            <a:off x="457200" y="990600"/>
            <a:ext cx="8458200" cy="5715000"/>
          </a:xfrm>
        </p:spPr>
        <p:txBody>
          <a:bodyPr>
            <a:noAutofit/>
          </a:bodyPr>
          <a:lstStyle/>
          <a:p>
            <a:pPr algn="just"/>
            <a:r>
              <a:rPr lang="en-US" sz="2100" dirty="0" err="1"/>
              <a:t>Sirtuins</a:t>
            </a:r>
            <a:r>
              <a:rPr lang="en-US" sz="2100" dirty="0"/>
              <a:t> are anti-aging molecules and control oxidative stress resistance, DNA repair and inflammation as described above. In addition, SIRT1 negatively regulated MMP9 synthesis and SIRT1 knockdown by RNA interference enhanced MMP9 synthesis and activation.</a:t>
            </a:r>
          </a:p>
          <a:p>
            <a:pPr algn="just"/>
            <a:r>
              <a:rPr lang="en-US" sz="2100" dirty="0"/>
              <a:t>In fact, SIRT1 mRNA and protein expression are reduced in peripheral lung and alveolar macrophages of patients with </a:t>
            </a:r>
            <a:r>
              <a:rPr lang="en-US" sz="2100" dirty="0" smtClean="0"/>
              <a:t>COPD.</a:t>
            </a:r>
            <a:r>
              <a:rPr lang="ru-RU" sz="2100" dirty="0" smtClean="0"/>
              <a:t> </a:t>
            </a:r>
            <a:r>
              <a:rPr lang="en-US" sz="2100" dirty="0" smtClean="0"/>
              <a:t>Even </a:t>
            </a:r>
            <a:r>
              <a:rPr lang="en-US" sz="2100" dirty="0"/>
              <a:t>more importantly (therapeutically), SIRT1 overexpression inhibited MMP9 expression stimulated by LPS in U937 cells.</a:t>
            </a:r>
          </a:p>
          <a:p>
            <a:pPr algn="just"/>
            <a:r>
              <a:rPr lang="en-US" sz="2100" dirty="0"/>
              <a:t>As described as previous page, Resveratrol is known as a </a:t>
            </a:r>
            <a:r>
              <a:rPr lang="en-US" sz="2100" dirty="0" err="1"/>
              <a:t>sirtuin</a:t>
            </a:r>
            <a:r>
              <a:rPr lang="en-US" sz="2100" dirty="0"/>
              <a:t> activator although the molecular mechanism is controversial. </a:t>
            </a:r>
          </a:p>
          <a:p>
            <a:pPr algn="just"/>
            <a:r>
              <a:rPr lang="en-US" sz="2100" dirty="0"/>
              <a:t>In sub-chronic smoking mice, SIRT1 activity in lung was decreased but SRT2172 intra-nasal treatment reversed this reduction. Exercise tolerance was impaired and oxygen saturation, as well as SPO2 level, after exercise was lowered in the smoking mice, but SRT2172 treatment restored exercise tolerance and SPO2 level as we previously reported. Thus, SIRT1 activators are promising agents for the treatment of COPD in future.</a:t>
            </a:r>
            <a:endParaRPr lang="ru-RU" sz="2100" dirty="0"/>
          </a:p>
        </p:txBody>
      </p:sp>
    </p:spTree>
    <p:extLst>
      <p:ext uri="{BB962C8B-B14F-4D97-AF65-F5344CB8AC3E}">
        <p14:creationId xmlns:p14="http://schemas.microsoft.com/office/powerpoint/2010/main" val="23170083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85800"/>
          </a:xfrm>
        </p:spPr>
        <p:txBody>
          <a:bodyPr>
            <a:normAutofit fontScale="90000"/>
          </a:bodyPr>
          <a:lstStyle/>
          <a:p>
            <a:r>
              <a:rPr lang="en-US" b="1" dirty="0"/>
              <a:t>Nrf2 activator</a:t>
            </a:r>
            <a:endParaRPr lang="ru-RU" b="1" dirty="0"/>
          </a:p>
        </p:txBody>
      </p:sp>
      <p:sp>
        <p:nvSpPr>
          <p:cNvPr id="3" name="Объект 2"/>
          <p:cNvSpPr>
            <a:spLocks noGrp="1"/>
          </p:cNvSpPr>
          <p:nvPr>
            <p:ph idx="1"/>
          </p:nvPr>
        </p:nvSpPr>
        <p:spPr>
          <a:xfrm>
            <a:off x="228600" y="685800"/>
            <a:ext cx="8686800" cy="5943600"/>
          </a:xfrm>
        </p:spPr>
        <p:txBody>
          <a:bodyPr>
            <a:noAutofit/>
          </a:bodyPr>
          <a:lstStyle/>
          <a:p>
            <a:pPr algn="just"/>
            <a:r>
              <a:rPr lang="en-US" sz="2000" dirty="0" smtClean="0"/>
              <a:t>Currently </a:t>
            </a:r>
            <a:r>
              <a:rPr lang="en-US" sz="2000" dirty="0"/>
              <a:t>available antioxidants, such as N-acetyl cysteine, are not very potent and may not sufficiently reduce oxidative stress in the lungs. </a:t>
            </a:r>
          </a:p>
          <a:p>
            <a:pPr algn="just"/>
            <a:r>
              <a:rPr lang="en-US" sz="2000" dirty="0"/>
              <a:t>Although some new anti-oxidants such as glutathione and superoxide dismutase analogs have been developed, novel and more effective antioxidants are required. Nuclear factor </a:t>
            </a:r>
            <a:r>
              <a:rPr lang="en-US" sz="2000" dirty="0" err="1"/>
              <a:t>erythroid</a:t>
            </a:r>
            <a:r>
              <a:rPr lang="en-US" sz="2000" dirty="0"/>
              <a:t> 2-related factor 2 (Nrf2) is a </a:t>
            </a:r>
            <a:r>
              <a:rPr lang="en-US" sz="2000" dirty="0" err="1"/>
              <a:t>cap’n’collar</a:t>
            </a:r>
            <a:r>
              <a:rPr lang="en-US" sz="2000" dirty="0"/>
              <a:t> family member redox-sensitive transcription factor that induces endogenous anti-oxidant molecules.  Therefore this is a potential target to increase anti-oxidant </a:t>
            </a:r>
            <a:r>
              <a:rPr lang="en-US" sz="2000" dirty="0" smtClean="0"/>
              <a:t>activity.</a:t>
            </a:r>
            <a:r>
              <a:rPr lang="ru-RU" sz="2000" dirty="0" smtClean="0"/>
              <a:t> </a:t>
            </a:r>
            <a:r>
              <a:rPr lang="en-US" sz="2000" dirty="0" smtClean="0"/>
              <a:t>As </a:t>
            </a:r>
            <a:r>
              <a:rPr lang="en-US" sz="2000" dirty="0"/>
              <a:t>previously reported, Nrf2 function is impaired in COPD. </a:t>
            </a:r>
          </a:p>
          <a:p>
            <a:pPr algn="just"/>
            <a:r>
              <a:rPr lang="en-US" sz="2000" dirty="0"/>
              <a:t>We found that HDAC2 reduction by cigarette smoke exposure caused </a:t>
            </a:r>
            <a:r>
              <a:rPr lang="en-US" sz="2000" dirty="0" err="1"/>
              <a:t>hyperacetylation</a:t>
            </a:r>
            <a:r>
              <a:rPr lang="en-US" sz="2000" dirty="0"/>
              <a:t> of Nrf2,63 resulting in defect of Nrf2 induction. There are a lot of candidates as Nrf2 activators. </a:t>
            </a:r>
            <a:r>
              <a:rPr lang="en-US" sz="2000" dirty="0" err="1"/>
              <a:t>Sulforaphane</a:t>
            </a:r>
            <a:r>
              <a:rPr lang="en-US" sz="2000" dirty="0"/>
              <a:t>, which is extracted from broccoli, is reported as a Nrf2 activator.100 Malhotra and colleagues recently demonstrated that treatment with </a:t>
            </a:r>
            <a:r>
              <a:rPr lang="en-US" sz="2000" dirty="0" err="1"/>
              <a:t>sulforaphane</a:t>
            </a:r>
            <a:r>
              <a:rPr lang="en-US" sz="2000" dirty="0"/>
              <a:t> stimulated Nrf2, resulting in </a:t>
            </a:r>
            <a:r>
              <a:rPr lang="en-US" sz="2000" dirty="0" err="1"/>
              <a:t>denitrosylation</a:t>
            </a:r>
            <a:r>
              <a:rPr lang="en-US" sz="2000" dirty="0"/>
              <a:t> of HDAC2 and restoration of steroid sensitivity in alveolar macrophages from patients with COPD. </a:t>
            </a:r>
          </a:p>
          <a:p>
            <a:pPr algn="just"/>
            <a:r>
              <a:rPr lang="en-US" sz="2000" dirty="0"/>
              <a:t>Thus, </a:t>
            </a:r>
            <a:r>
              <a:rPr lang="en-US" sz="2000" dirty="0" err="1"/>
              <a:t>sulforaphane</a:t>
            </a:r>
            <a:r>
              <a:rPr lang="en-US" sz="2000" dirty="0"/>
              <a:t>, by activating Nrf2, is a novel therapy for reversing corticosteroid resistance in COPD and other corticosteroid-resistant inflammatory </a:t>
            </a:r>
            <a:r>
              <a:rPr lang="en-US" sz="2000" dirty="0" smtClean="0"/>
              <a:t>diseases</a:t>
            </a:r>
            <a:r>
              <a:rPr lang="ru-RU" sz="2000" dirty="0" smtClean="0"/>
              <a:t>.</a:t>
            </a:r>
            <a:endParaRPr lang="ru-RU" sz="2000" dirty="0"/>
          </a:p>
        </p:txBody>
      </p:sp>
    </p:spTree>
    <p:extLst>
      <p:ext uri="{BB962C8B-B14F-4D97-AF65-F5344CB8AC3E}">
        <p14:creationId xmlns:p14="http://schemas.microsoft.com/office/powerpoint/2010/main" val="5625126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029200"/>
            <a:ext cx="8229600" cy="1096963"/>
          </a:xfrm>
        </p:spPr>
        <p:txBody>
          <a:bodyPr>
            <a:normAutofit/>
          </a:bodyPr>
          <a:lstStyle/>
          <a:p>
            <a:pPr marL="0" indent="0" algn="ctr">
              <a:buNone/>
            </a:pPr>
            <a:r>
              <a:rPr lang="en-US" sz="4800"/>
              <a:t>Thank </a:t>
            </a:r>
            <a:r>
              <a:rPr lang="en-US" sz="4800" smtClean="0"/>
              <a:t>you</a:t>
            </a:r>
            <a:endParaRPr lang="ru-RU" sz="4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33400"/>
            <a:ext cx="6934200" cy="4267200"/>
          </a:xfrm>
          <a:prstGeom prst="rect">
            <a:avLst/>
          </a:prstGeom>
        </p:spPr>
      </p:pic>
    </p:spTree>
    <p:extLst>
      <p:ext uri="{BB962C8B-B14F-4D97-AF65-F5344CB8AC3E}">
        <p14:creationId xmlns:p14="http://schemas.microsoft.com/office/powerpoint/2010/main" val="3012585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3629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28600"/>
            <a:ext cx="8229600" cy="6400800"/>
          </a:xfrm>
        </p:spPr>
        <p:txBody>
          <a:bodyPr>
            <a:normAutofit fontScale="85000" lnSpcReduction="20000"/>
          </a:bodyPr>
          <a:lstStyle/>
          <a:p>
            <a:pPr algn="just"/>
            <a:r>
              <a:rPr lang="en-US" dirty="0"/>
              <a:t>Aging is a complex, heterogeneous, and multifactorial phenomenon, which is the consequence of multiple interactions between genes and environment</a:t>
            </a:r>
            <a:r>
              <a:rPr lang="en-US" dirty="0" smtClean="0"/>
              <a:t>.</a:t>
            </a:r>
          </a:p>
          <a:p>
            <a:pPr algn="just"/>
            <a:r>
              <a:rPr lang="en-US" dirty="0" smtClean="0"/>
              <a:t> </a:t>
            </a:r>
            <a:r>
              <a:rPr lang="en-US" dirty="0"/>
              <a:t>Senescence or aging is defined as the progressive decline of homeostasis that occurs after the reproductive phase of life is complete, leading to an increasing risk of disease or death. </a:t>
            </a:r>
            <a:endParaRPr lang="en-US" dirty="0" smtClean="0"/>
          </a:p>
          <a:p>
            <a:pPr algn="just"/>
            <a:r>
              <a:rPr lang="en-US" dirty="0" smtClean="0"/>
              <a:t>Underlying </a:t>
            </a:r>
            <a:r>
              <a:rPr lang="en-US" dirty="0"/>
              <a:t>the aging process is a lifelong, bottom-up accumulation of molecular damage. Kirkwood also hypothesized that inflammatory and anti-inflammatory factors can play a part in shaping the outcomes of the aging </a:t>
            </a:r>
            <a:r>
              <a:rPr lang="en-US" dirty="0" smtClean="0"/>
              <a:t>process </a:t>
            </a:r>
            <a:r>
              <a:rPr lang="en-US" dirty="0"/>
              <a:t>because cellular defects often cause inflammatory reactions, which can themselves exacerbate existing damage. </a:t>
            </a:r>
            <a:endParaRPr lang="en-US" dirty="0" smtClean="0"/>
          </a:p>
          <a:p>
            <a:pPr algn="just"/>
            <a:r>
              <a:rPr lang="en-US" dirty="0" smtClean="0"/>
              <a:t>Thus</a:t>
            </a:r>
            <a:r>
              <a:rPr lang="en-US" dirty="0"/>
              <a:t>, aging is also considered as an inflammatory event. At molecular level, aging is the results of failure of reactive oxygen species (ROS) elimination, failure of repair of damaged DNA and telomere </a:t>
            </a:r>
            <a:r>
              <a:rPr lang="en-US" dirty="0" smtClean="0"/>
              <a:t>shortening.</a:t>
            </a:r>
            <a:endParaRPr lang="ru-RU" dirty="0"/>
          </a:p>
        </p:txBody>
      </p:sp>
    </p:spTree>
    <p:extLst>
      <p:ext uri="{BB962C8B-B14F-4D97-AF65-F5344CB8AC3E}">
        <p14:creationId xmlns:p14="http://schemas.microsoft.com/office/powerpoint/2010/main" val="292847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85234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eme1">
  <a:themeElements>
    <a:clrScheme name="Black">
      <a:dk1>
        <a:sysClr val="windowText" lastClr="000000"/>
      </a:dk1>
      <a:lt1>
        <a:srgbClr val="000000"/>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3045</TotalTime>
  <Words>3690</Words>
  <Application>Microsoft Office PowerPoint</Application>
  <PresentationFormat>Экран (4:3)</PresentationFormat>
  <Paragraphs>194</Paragraphs>
  <Slides>66</Slides>
  <Notes>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66</vt:i4>
      </vt:variant>
    </vt:vector>
  </HeadingPairs>
  <TitlesOfParts>
    <vt:vector size="71" baseType="lpstr">
      <vt:lpstr>Arial</vt:lpstr>
      <vt:lpstr>Calibri</vt:lpstr>
      <vt:lpstr>Cambria</vt:lpstr>
      <vt:lpstr>Verdana</vt:lpstr>
      <vt:lpstr>Theme1</vt:lpstr>
      <vt:lpstr>Respiratory diseases in the elderly </vt:lpstr>
      <vt:lpstr>Презентация PowerPoint</vt:lpstr>
      <vt:lpstr>Презентация PowerPoint</vt:lpstr>
      <vt:lpstr>Презентация PowerPoint</vt:lpstr>
      <vt:lpstr>Difficulties in Recognizing Respiratory Symptoms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Gross pathology of advanced emphysema.  Large bullae are present on the surface of the lung</vt:lpstr>
      <vt:lpstr>Histopathology of chronic bronchitis showing hyperplasia of mucous glands and infiltration of the airway wall with inflammatory cells</vt:lpstr>
      <vt:lpstr>Презентация PowerPoint</vt:lpstr>
      <vt:lpstr>Презентация PowerPoint</vt:lpstr>
      <vt:lpstr>Презентация PowerPoint</vt:lpstr>
      <vt:lpstr>Презентация PowerPoint</vt:lpstr>
      <vt:lpstr>Презентация PowerPoint</vt:lpstr>
      <vt:lpstr>Main conditions potentially affecting the quality of spirometry and, consequently, the achievement of a state of art COPD diagnosis in the elderly</vt:lpstr>
      <vt:lpstr>Diagnostic accuracy of volatile organic compounds fingerprint in the diagnosis of  respiratory diseases.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 proposed diagnostic algorithm for asthma in the elderly</vt:lpstr>
      <vt:lpstr>Презентация PowerPoint</vt:lpstr>
      <vt:lpstr>Презентация PowerPoint</vt:lpstr>
      <vt:lpstr>Treatment of asthma in the elderly</vt:lpstr>
      <vt:lpstr>Treatment of asthma in the elderly</vt:lpstr>
      <vt:lpstr>Asthma-COPD overlap syndrome (ACOS)</vt:lpstr>
      <vt:lpstr>Презентация PowerPoint</vt:lpstr>
      <vt:lpstr>Презентация PowerPoint</vt:lpstr>
      <vt:lpstr>Asthma-COPD overlap syndrome (ACOS)</vt:lpstr>
      <vt:lpstr>Lung infections and aging</vt:lpstr>
      <vt:lpstr>Risk factors for pneumonia in the elderly</vt:lpstr>
      <vt:lpstr>Презентация PowerPoint</vt:lpstr>
      <vt:lpstr>Treatment of pneumonia in the elderly</vt:lpstr>
      <vt:lpstr>Causes of Antimicrobial (Drug) Resistance </vt:lpstr>
      <vt:lpstr>Презентация PowerPoint</vt:lpstr>
      <vt:lpstr>Презентация PowerPoint</vt:lpstr>
      <vt:lpstr>Презентация PowerPoint</vt:lpstr>
      <vt:lpstr>Interventions to prevent pneumonia in the elderly</vt:lpstr>
      <vt:lpstr>Презентация PowerPoint</vt:lpstr>
      <vt:lpstr>Презентация PowerPoint</vt:lpstr>
      <vt:lpstr>Презентация PowerPoint</vt:lpstr>
      <vt:lpstr>Презентация PowerPoint</vt:lpstr>
      <vt:lpstr>Potential geroprotectors</vt:lpstr>
      <vt:lpstr>Metformin</vt:lpstr>
      <vt:lpstr>Melatonin</vt:lpstr>
      <vt:lpstr>Resveratrol</vt:lpstr>
      <vt:lpstr>PI3K inhibitors</vt:lpstr>
      <vt:lpstr>mTOR inhibitor</vt:lpstr>
      <vt:lpstr>SIRT activator</vt:lpstr>
      <vt:lpstr>Nrf2 activator</vt:lpstr>
      <vt:lpstr>Презентация PowerPoint</vt:lpstr>
    </vt:vector>
  </TitlesOfParts>
  <Company>UTHealth MSB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Geriatric Syndromes</dc:title>
  <dc:creator>Bailes, Rhonda</dc:creator>
  <cp:lastModifiedBy>User</cp:lastModifiedBy>
  <cp:revision>151</cp:revision>
  <dcterms:created xsi:type="dcterms:W3CDTF">2012-02-07T16:55:16Z</dcterms:created>
  <dcterms:modified xsi:type="dcterms:W3CDTF">2020-04-10T18:37:20Z</dcterms:modified>
</cp:coreProperties>
</file>